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layfair Display"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VNE7ghnlPWYhKBQQf8FiFi92a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E442F-C661-4720-AE38-2F4A506C4A28}" v="2" dt="2023-07-08T23:27:24.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7d50211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7d50211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257d50211a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7d50211a2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57d50211a2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257d50211a2_0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57d50211a2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57d50211a2_0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57d50211a2_0_2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57d50211a2_0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57d50211a2_0_2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57d50211a2_0_2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7d50211a2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57d50211a2_0_3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57d50211a2_0_3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7d50211a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7d50211a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257d50211a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7d50211a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7d50211a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257d50211a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7d50211a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7d50211a2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257d50211a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7d50211a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7d50211a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257d50211a2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7d50211a2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7d50211a2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57d50211a2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7d50211a2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7d50211a2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57d50211a2_0_2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7d50211a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57d50211a2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7d50211a2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57d50211a2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g257d50211a2_0_169"/>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257d50211a2_0_169"/>
          <p:cNvSpPr txBox="1">
            <a:spLocks noGrp="1"/>
          </p:cNvSpPr>
          <p:nvPr>
            <p:ph type="body" idx="1"/>
          </p:nvPr>
        </p:nvSpPr>
        <p:spPr>
          <a:xfrm>
            <a:off x="415600" y="1645433"/>
            <a:ext cx="11360700" cy="44463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7" name="Google Shape;87;g257d50211a2_0_169"/>
          <p:cNvSpPr txBox="1">
            <a:spLocks noGrp="1"/>
          </p:cNvSpPr>
          <p:nvPr>
            <p:ph type="sldNum" idx="12"/>
          </p:nvPr>
        </p:nvSpPr>
        <p:spPr>
          <a:xfrm>
            <a:off x="11330666" y="625167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gs>
            <a:gs pos="55000">
              <a:srgbClr val="A9BEE4"/>
            </a:gs>
            <a:gs pos="73000">
              <a:srgbClr val="A9BEE4"/>
            </a:gs>
            <a:gs pos="100000">
              <a:srgbClr val="C5D3ED"/>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SACTqAbU8o&amp;t=187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positivedevianc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toryar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oryark.org/visual-poetry-my-hijab/"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57d50211a2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5400" b="1" i="1" dirty="0">
                <a:solidFill>
                  <a:srgbClr val="7030A0"/>
                </a:solidFill>
              </a:rPr>
              <a:t>Positive Deviance: </a:t>
            </a:r>
            <a:endParaRPr sz="5400" b="1" i="1" dirty="0">
              <a:solidFill>
                <a:srgbClr val="7030A0"/>
              </a:solidFill>
            </a:endParaRPr>
          </a:p>
          <a:p>
            <a:pPr marL="0" lvl="0" indent="0" algn="ctr" rtl="0">
              <a:spcBef>
                <a:spcPts val="0"/>
              </a:spcBef>
              <a:spcAft>
                <a:spcPts val="0"/>
              </a:spcAft>
              <a:buClr>
                <a:srgbClr val="7030A0"/>
              </a:buClr>
              <a:buSzPts val="5400"/>
              <a:buFont typeface="Calibri"/>
              <a:buNone/>
            </a:pPr>
            <a:r>
              <a:rPr lang="en-US" sz="5400" b="1" i="1" dirty="0">
                <a:solidFill>
                  <a:srgbClr val="7030A0"/>
                </a:solidFill>
              </a:rPr>
              <a:t>Looking for the Exceptions</a:t>
            </a:r>
            <a:endParaRPr dirty="0"/>
          </a:p>
        </p:txBody>
      </p:sp>
      <p:sp>
        <p:nvSpPr>
          <p:cNvPr id="94" name="Google Shape;94;g257d50211a2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0"/>
              </a:spcBef>
              <a:spcAft>
                <a:spcPts val="0"/>
              </a:spcAft>
              <a:buNone/>
            </a:pPr>
            <a:r>
              <a:rPr lang="en-US" b="1" dirty="0">
                <a:solidFill>
                  <a:srgbClr val="7030A0"/>
                </a:solidFill>
              </a:rPr>
              <a:t>Presentation Mark Sundby, M.Div., Ph.D., LP</a:t>
            </a:r>
            <a:endParaRPr dirty="0"/>
          </a:p>
          <a:p>
            <a:pPr marL="0" lvl="0" indent="0" algn="ctr" rtl="0">
              <a:spcBef>
                <a:spcPts val="1000"/>
              </a:spcBef>
              <a:spcAft>
                <a:spcPts val="0"/>
              </a:spcAft>
              <a:buClr>
                <a:srgbClr val="7030A0"/>
              </a:buClr>
              <a:buSzPct val="100000"/>
              <a:buFont typeface="Arial"/>
              <a:buNone/>
            </a:pPr>
            <a:r>
              <a:rPr lang="en-US" b="1" dirty="0" err="1">
                <a:solidFill>
                  <a:srgbClr val="7030A0"/>
                </a:solidFill>
              </a:rPr>
              <a:t>Edgewalker</a:t>
            </a:r>
            <a:r>
              <a:rPr lang="en-US" b="1" dirty="0">
                <a:solidFill>
                  <a:srgbClr val="7030A0"/>
                </a:solidFill>
              </a:rPr>
              <a:t> Café</a:t>
            </a:r>
            <a:endParaRPr dirty="0"/>
          </a:p>
          <a:p>
            <a:pPr marL="0" lvl="0" indent="0" algn="ctr" rtl="0">
              <a:spcBef>
                <a:spcPts val="1000"/>
              </a:spcBef>
              <a:spcAft>
                <a:spcPts val="0"/>
              </a:spcAft>
              <a:buClr>
                <a:srgbClr val="7030A0"/>
              </a:buClr>
              <a:buSzPct val="100000"/>
              <a:buFont typeface="Arial"/>
              <a:buNone/>
            </a:pPr>
            <a:r>
              <a:rPr lang="en-US" b="1" dirty="0">
                <a:solidFill>
                  <a:srgbClr val="7030A0"/>
                </a:solidFill>
              </a:rPr>
              <a:t>July 10, 2023, 11:00 – 12:30 ET</a:t>
            </a:r>
            <a:endParaRPr dirty="0"/>
          </a:p>
          <a:p>
            <a:pPr marL="0" lvl="0" indent="0" algn="ctr" rtl="0">
              <a:spcBef>
                <a:spcPts val="1000"/>
              </a:spcBef>
              <a:spcAft>
                <a:spcPts val="0"/>
              </a:spcAft>
              <a:buClr>
                <a:srgbClr val="7030A0"/>
              </a:buClr>
              <a:buSzPct val="100000"/>
              <a:buFont typeface="Arial"/>
              <a:buNone/>
            </a:pPr>
            <a:r>
              <a:rPr lang="en-US" b="1" dirty="0">
                <a:solidFill>
                  <a:srgbClr val="7030A0"/>
                </a:solidFill>
              </a:rPr>
              <a:t>Via Zoom</a:t>
            </a:r>
            <a:endParaRPr dirty="0"/>
          </a:p>
          <a:p>
            <a:pPr marL="0" lvl="0" indent="0" algn="ctr" rtl="0">
              <a:spcBef>
                <a:spcPts val="10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57d50211a2_0_28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7030A0"/>
                </a:solidFill>
              </a:rPr>
              <a:t>StoryArk Outcome Research</a:t>
            </a:r>
            <a:endParaRPr b="1">
              <a:solidFill>
                <a:srgbClr val="7030A0"/>
              </a:solidFill>
            </a:endParaRPr>
          </a:p>
        </p:txBody>
      </p:sp>
      <p:sp>
        <p:nvSpPr>
          <p:cNvPr id="228" name="Google Shape;228;g257d50211a2_0_281"/>
          <p:cNvSpPr txBox="1">
            <a:spLocks noGrp="1"/>
          </p:cNvSpPr>
          <p:nvPr>
            <p:ph type="body" idx="1"/>
          </p:nvPr>
        </p:nvSpPr>
        <p:spPr>
          <a:xfrm>
            <a:off x="838200" y="1679225"/>
            <a:ext cx="5249100" cy="46440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“To what extent have I collaborated with students from other cultures?”</a:t>
            </a: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Pre Survey: 3.6 out of 5.0</a:t>
            </a: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Post Survey: 4.6 out of 5.0</a:t>
            </a: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Improvement = 28% increase in scores</a:t>
            </a: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“To what extent have I experienced working on a collaborative team to give and receive feedback and work with different perspectives and worldviews?”</a:t>
            </a: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Pre Survey: 3.4 out of 5.0</a:t>
            </a:r>
            <a:endParaRPr sz="2076">
              <a:solidFill>
                <a:srgbClr val="7030A0"/>
              </a:solidFill>
            </a:endParaRPr>
          </a:p>
          <a:p>
            <a:pPr marL="0" lvl="0" indent="0" algn="l" rtl="0">
              <a:lnSpc>
                <a:spcPct val="70000"/>
              </a:lnSpc>
              <a:spcBef>
                <a:spcPts val="1000"/>
              </a:spcBef>
              <a:spcAft>
                <a:spcPts val="0"/>
              </a:spcAft>
              <a:buSzPts val="852"/>
              <a:buNone/>
            </a:pPr>
            <a:r>
              <a:rPr lang="en-US" sz="2076">
                <a:solidFill>
                  <a:srgbClr val="7030A0"/>
                </a:solidFill>
              </a:rPr>
              <a:t>Post Survey: 4.7 out of 5.0</a:t>
            </a:r>
            <a:endParaRPr sz="2076">
              <a:solidFill>
                <a:srgbClr val="7030A0"/>
              </a:solidFill>
            </a:endParaRPr>
          </a:p>
          <a:p>
            <a:pPr marL="0" lvl="0" indent="0" algn="l" rtl="0">
              <a:lnSpc>
                <a:spcPct val="70000"/>
              </a:lnSpc>
              <a:spcBef>
                <a:spcPts val="1000"/>
              </a:spcBef>
              <a:spcAft>
                <a:spcPts val="0"/>
              </a:spcAft>
              <a:buClr>
                <a:schemeClr val="dk1"/>
              </a:buClr>
              <a:buSzPts val="852"/>
              <a:buFont typeface="Arial"/>
              <a:buNone/>
            </a:pPr>
            <a:r>
              <a:rPr lang="en-US" sz="2076">
                <a:solidFill>
                  <a:srgbClr val="7030A0"/>
                </a:solidFill>
              </a:rPr>
              <a:t>Improvement = 38% increase in scores</a:t>
            </a:r>
            <a:endParaRPr sz="2076">
              <a:solidFill>
                <a:srgbClr val="7030A0"/>
              </a:solidFill>
            </a:endParaRPr>
          </a:p>
        </p:txBody>
      </p:sp>
      <p:sp>
        <p:nvSpPr>
          <p:cNvPr id="229" name="Google Shape;229;g257d50211a2_0_281"/>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fontScale="85000" lnSpcReduction="10000"/>
          </a:bodyPr>
          <a:lstStyle/>
          <a:p>
            <a:pPr marL="0" lvl="0" indent="0" algn="l" rtl="0">
              <a:spcBef>
                <a:spcPts val="1000"/>
              </a:spcBef>
              <a:spcAft>
                <a:spcPts val="0"/>
              </a:spcAft>
              <a:buNone/>
            </a:pPr>
            <a:r>
              <a:rPr lang="en-US">
                <a:solidFill>
                  <a:srgbClr val="7030A0"/>
                </a:solidFill>
              </a:rPr>
              <a:t>Positive Deviance definition -</a:t>
            </a:r>
            <a:endParaRPr>
              <a:solidFill>
                <a:srgbClr val="7030A0"/>
              </a:solidFill>
            </a:endParaRPr>
          </a:p>
          <a:p>
            <a:pPr marL="0" lvl="0" indent="0" algn="l" rtl="0">
              <a:lnSpc>
                <a:spcPct val="115000"/>
              </a:lnSpc>
              <a:spcBef>
                <a:spcPts val="0"/>
              </a:spcBef>
              <a:spcAft>
                <a:spcPts val="0"/>
              </a:spcAft>
              <a:buClr>
                <a:schemeClr val="dk1"/>
              </a:buClr>
              <a:buSzPct val="36666"/>
              <a:buFont typeface="Arial"/>
              <a:buNone/>
            </a:pPr>
            <a:r>
              <a:rPr lang="en-US" sz="3000">
                <a:solidFill>
                  <a:srgbClr val="7030A0"/>
                </a:solidFill>
              </a:rPr>
              <a:t>The </a:t>
            </a:r>
            <a:r>
              <a:rPr lang="en-US" sz="3000" i="1">
                <a:solidFill>
                  <a:srgbClr val="7030A0"/>
                </a:solidFill>
              </a:rPr>
              <a:t>PD concept </a:t>
            </a:r>
            <a:r>
              <a:rPr lang="en-US" sz="3000">
                <a:solidFill>
                  <a:srgbClr val="7030A0"/>
                </a:solidFill>
              </a:rPr>
              <a:t>is based on the observation that in every community or organization, there are a few individuals or groups who have found uncommon practices and behaviors that enable them to achieve better solutions to problems than their neighbors who face the same challenges and barriers.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57d50211a2_0_29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solidFill>
                  <a:srgbClr val="7030A0"/>
                </a:solidFill>
              </a:rPr>
              <a:t>For addressing polarization…</a:t>
            </a:r>
            <a:endParaRPr b="1">
              <a:solidFill>
                <a:srgbClr val="7030A0"/>
              </a:solidFill>
            </a:endParaRPr>
          </a:p>
        </p:txBody>
      </p:sp>
      <p:sp>
        <p:nvSpPr>
          <p:cNvPr id="236" name="Google Shape;236;g257d50211a2_0_297"/>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rgbClr val="7030A0"/>
                </a:solidFill>
              </a:rPr>
              <a:t>Keep it local</a:t>
            </a:r>
            <a:endParaRPr>
              <a:solidFill>
                <a:srgbClr val="7030A0"/>
              </a:solidFill>
            </a:endParaRPr>
          </a:p>
          <a:p>
            <a:pPr marL="0" lvl="0" indent="0" algn="l" rtl="0">
              <a:spcBef>
                <a:spcPts val="1000"/>
              </a:spcBef>
              <a:spcAft>
                <a:spcPts val="0"/>
              </a:spcAft>
              <a:buNone/>
            </a:pPr>
            <a:r>
              <a:rPr lang="en-US">
                <a:solidFill>
                  <a:srgbClr val="7030A0"/>
                </a:solidFill>
              </a:rPr>
              <a:t>Look for the exceptions - the positive deviants - in your community</a:t>
            </a:r>
            <a:endParaRPr>
              <a:solidFill>
                <a:srgbClr val="7030A0"/>
              </a:solidFill>
            </a:endParaRPr>
          </a:p>
          <a:p>
            <a:pPr marL="0" lvl="0" indent="0" algn="l" rtl="0">
              <a:spcBef>
                <a:spcPts val="1000"/>
              </a:spcBef>
              <a:spcAft>
                <a:spcPts val="0"/>
              </a:spcAft>
              <a:buNone/>
            </a:pPr>
            <a:r>
              <a:rPr lang="en-US">
                <a:solidFill>
                  <a:srgbClr val="7030A0"/>
                </a:solidFill>
              </a:rPr>
              <a:t>No experts have the answers - Experiment!</a:t>
            </a:r>
            <a:endParaRPr>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57d50211a2_0_288"/>
          <p:cNvSpPr txBox="1">
            <a:spLocks noGrp="1"/>
          </p:cNvSpPr>
          <p:nvPr>
            <p:ph type="title"/>
          </p:nvPr>
        </p:nvSpPr>
        <p:spPr>
          <a:xfrm>
            <a:off x="831850" y="315424"/>
            <a:ext cx="9462900" cy="3036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solidFill>
                <a:srgbClr val="7030A0"/>
              </a:solidFill>
            </a:endParaRPr>
          </a:p>
          <a:p>
            <a:pPr marL="0" lvl="0" indent="0" algn="ctr" rtl="0">
              <a:spcBef>
                <a:spcPts val="0"/>
              </a:spcBef>
              <a:spcAft>
                <a:spcPts val="0"/>
              </a:spcAft>
              <a:buNone/>
            </a:pPr>
            <a:r>
              <a:rPr lang="en-US" b="1" u="sng">
                <a:solidFill>
                  <a:srgbClr val="7030A0"/>
                </a:solidFill>
                <a:hlinkClick r:id="rId3">
                  <a:extLst>
                    <a:ext uri="{A12FA001-AC4F-418D-AE19-62706E023703}">
                      <ahyp:hlinkClr xmlns:ahyp="http://schemas.microsoft.com/office/drawing/2018/hyperlinkcolor" val="tx"/>
                    </a:ext>
                  </a:extLst>
                </a:hlinkClick>
              </a:rPr>
              <a:t>RAISE YOUR VOICE: </a:t>
            </a:r>
            <a:endParaRPr b="1">
              <a:solidFill>
                <a:srgbClr val="7030A0"/>
              </a:solidFill>
            </a:endParaRPr>
          </a:p>
          <a:p>
            <a:pPr marL="0" lvl="0" indent="0" algn="ctr" rtl="0">
              <a:spcBef>
                <a:spcPts val="0"/>
              </a:spcBef>
              <a:spcAft>
                <a:spcPts val="0"/>
              </a:spcAft>
              <a:buNone/>
            </a:pPr>
            <a:r>
              <a:rPr lang="en-US" b="1" u="sng">
                <a:solidFill>
                  <a:srgbClr val="7030A0"/>
                </a:solidFill>
                <a:hlinkClick r:id="rId3">
                  <a:extLst>
                    <a:ext uri="{A12FA001-AC4F-418D-AE19-62706E023703}">
                      <ahyp:hlinkClr xmlns:ahyp="http://schemas.microsoft.com/office/drawing/2018/hyperlinkcolor" val="tx"/>
                    </a:ext>
                  </a:extLst>
                </a:hlinkClick>
              </a:rPr>
              <a:t>The Power of Story</a:t>
            </a:r>
            <a:endParaRPr b="1">
              <a:solidFill>
                <a:srgbClr val="7030A0"/>
              </a:solidFill>
            </a:endParaRPr>
          </a:p>
        </p:txBody>
      </p:sp>
      <p:pic>
        <p:nvPicPr>
          <p:cNvPr id="243" name="Google Shape;243;g257d50211a2_0_288"/>
          <p:cNvPicPr preferRelativeResize="0"/>
          <p:nvPr/>
        </p:nvPicPr>
        <p:blipFill>
          <a:blip r:embed="rId4">
            <a:alphaModFix/>
          </a:blip>
          <a:stretch>
            <a:fillRect/>
          </a:stretch>
        </p:blipFill>
        <p:spPr>
          <a:xfrm>
            <a:off x="2667127" y="3757450"/>
            <a:ext cx="5792348" cy="2655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57d50211a2_0_30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7030A0"/>
                </a:solidFill>
              </a:rPr>
              <a:t>Resources</a:t>
            </a:r>
            <a:endParaRPr b="1">
              <a:solidFill>
                <a:srgbClr val="7030A0"/>
              </a:solidFill>
            </a:endParaRPr>
          </a:p>
        </p:txBody>
      </p:sp>
      <p:sp>
        <p:nvSpPr>
          <p:cNvPr id="250" name="Google Shape;250;g257d50211a2_0_30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u="sng">
                <a:solidFill>
                  <a:srgbClr val="7030A0"/>
                </a:solidFill>
              </a:rPr>
              <a:t>Book</a:t>
            </a:r>
            <a:endParaRPr u="sng">
              <a:solidFill>
                <a:srgbClr val="7030A0"/>
              </a:solidFill>
            </a:endParaRPr>
          </a:p>
          <a:p>
            <a:pPr marL="0" lvl="0" indent="0" algn="l" rtl="0">
              <a:spcBef>
                <a:spcPts val="1000"/>
              </a:spcBef>
              <a:spcAft>
                <a:spcPts val="0"/>
              </a:spcAft>
              <a:buClr>
                <a:schemeClr val="dk1"/>
              </a:buClr>
              <a:buSzPts val="1100"/>
              <a:buFont typeface="Arial"/>
              <a:buNone/>
            </a:pPr>
            <a:r>
              <a:rPr lang="en-US">
                <a:solidFill>
                  <a:srgbClr val="7030A0"/>
                </a:solidFill>
              </a:rPr>
              <a:t>Pascale, Richard; Sternin, Jerry; Sternin, Monique. (2010). The</a:t>
            </a:r>
            <a:r>
              <a:rPr lang="en-US" i="1">
                <a:solidFill>
                  <a:srgbClr val="7030A0"/>
                </a:solidFill>
              </a:rPr>
              <a:t> Power of Positive Deviance.</a:t>
            </a:r>
            <a:r>
              <a:rPr lang="en-US">
                <a:solidFill>
                  <a:srgbClr val="7030A0"/>
                </a:solidFill>
              </a:rPr>
              <a:t> Harvard Business Review Press.</a:t>
            </a:r>
            <a:endParaRPr>
              <a:solidFill>
                <a:srgbClr val="7030A0"/>
              </a:solidFill>
            </a:endParaRPr>
          </a:p>
          <a:p>
            <a:pPr marL="0" lvl="0" indent="0" algn="l" rtl="0">
              <a:spcBef>
                <a:spcPts val="1000"/>
              </a:spcBef>
              <a:spcAft>
                <a:spcPts val="0"/>
              </a:spcAft>
              <a:buNone/>
            </a:pPr>
            <a:endParaRPr u="sng">
              <a:solidFill>
                <a:srgbClr val="7030A0"/>
              </a:solidFill>
            </a:endParaRPr>
          </a:p>
          <a:p>
            <a:pPr marL="0" lvl="0" indent="0" algn="l" rtl="0">
              <a:spcBef>
                <a:spcPts val="1000"/>
              </a:spcBef>
              <a:spcAft>
                <a:spcPts val="0"/>
              </a:spcAft>
              <a:buClr>
                <a:schemeClr val="dk1"/>
              </a:buClr>
              <a:buSzPts val="1100"/>
              <a:buFont typeface="Arial"/>
              <a:buNone/>
            </a:pPr>
            <a:r>
              <a:rPr lang="en-US" u="sng">
                <a:solidFill>
                  <a:srgbClr val="7030A0"/>
                </a:solidFill>
              </a:rPr>
              <a:t>Websites</a:t>
            </a:r>
            <a:endParaRPr u="sng">
              <a:solidFill>
                <a:srgbClr val="7030A0"/>
              </a:solidFill>
            </a:endParaRPr>
          </a:p>
          <a:p>
            <a:pPr marL="0" lvl="0" indent="0" algn="l" rtl="0">
              <a:spcBef>
                <a:spcPts val="1000"/>
              </a:spcBef>
              <a:spcAft>
                <a:spcPts val="0"/>
              </a:spcAft>
              <a:buClr>
                <a:schemeClr val="dk1"/>
              </a:buClr>
              <a:buSzPts val="1100"/>
              <a:buFont typeface="Arial"/>
              <a:buNone/>
            </a:pPr>
            <a:r>
              <a:rPr lang="en-US">
                <a:solidFill>
                  <a:srgbClr val="7030A0"/>
                </a:solidFill>
              </a:rPr>
              <a:t>Positive Deviance Collaborative,</a:t>
            </a:r>
            <a:r>
              <a:rPr lang="en-US">
                <a:solidFill>
                  <a:srgbClr val="7030A0"/>
                </a:solidFill>
                <a:uFill>
                  <a:noFill/>
                </a:uFill>
                <a:hlinkClick r:id="rId3">
                  <a:extLst>
                    <a:ext uri="{A12FA001-AC4F-418D-AE19-62706E023703}">
                      <ahyp:hlinkClr xmlns:ahyp="http://schemas.microsoft.com/office/drawing/2018/hyperlinkcolor" val="tx"/>
                    </a:ext>
                  </a:extLst>
                </a:hlinkClick>
              </a:rPr>
              <a:t> </a:t>
            </a:r>
            <a:r>
              <a:rPr lang="en-US" u="sng">
                <a:solidFill>
                  <a:srgbClr val="7030A0"/>
                </a:solidFill>
                <a:hlinkClick r:id="rId3">
                  <a:extLst>
                    <a:ext uri="{A12FA001-AC4F-418D-AE19-62706E023703}">
                      <ahyp:hlinkClr xmlns:ahyp="http://schemas.microsoft.com/office/drawing/2018/hyperlinkcolor" val="tx"/>
                    </a:ext>
                  </a:extLst>
                </a:hlinkClick>
              </a:rPr>
              <a:t>www.positivedeviance.org</a:t>
            </a:r>
            <a:endParaRPr u="sng">
              <a:solidFill>
                <a:srgbClr val="7030A0"/>
              </a:solidFill>
            </a:endParaRPr>
          </a:p>
          <a:p>
            <a:pPr marL="0" lvl="0" indent="0" algn="l" rtl="0">
              <a:spcBef>
                <a:spcPts val="1000"/>
              </a:spcBef>
              <a:spcAft>
                <a:spcPts val="0"/>
              </a:spcAft>
              <a:buClr>
                <a:schemeClr val="dk1"/>
              </a:buClr>
              <a:buSzPts val="1100"/>
              <a:buFont typeface="Arial"/>
              <a:buNone/>
            </a:pPr>
            <a:r>
              <a:rPr lang="en-US">
                <a:solidFill>
                  <a:srgbClr val="7030A0"/>
                </a:solidFill>
              </a:rPr>
              <a:t>Story Ark,</a:t>
            </a:r>
            <a:r>
              <a:rPr lang="en-US">
                <a:solidFill>
                  <a:srgbClr val="7030A0"/>
                </a:solidFill>
                <a:uFill>
                  <a:noFill/>
                </a:uFill>
                <a:hlinkClick r:id="rId4">
                  <a:extLst>
                    <a:ext uri="{A12FA001-AC4F-418D-AE19-62706E023703}">
                      <ahyp:hlinkClr xmlns:ahyp="http://schemas.microsoft.com/office/drawing/2018/hyperlinkcolor" val="tx"/>
                    </a:ext>
                  </a:extLst>
                </a:hlinkClick>
              </a:rPr>
              <a:t> </a:t>
            </a:r>
            <a:r>
              <a:rPr lang="en-US" u="sng">
                <a:solidFill>
                  <a:srgbClr val="7030A0"/>
                </a:solidFill>
                <a:hlinkClick r:id="rId4">
                  <a:extLst>
                    <a:ext uri="{A12FA001-AC4F-418D-AE19-62706E023703}">
                      <ahyp:hlinkClr xmlns:ahyp="http://schemas.microsoft.com/office/drawing/2018/hyperlinkcolor" val="tx"/>
                    </a:ext>
                  </a:extLst>
                </a:hlinkClick>
              </a:rPr>
              <a:t>StoryArk – What's your story?</a:t>
            </a:r>
            <a:endParaRPr u="sng">
              <a:solidFill>
                <a:srgbClr val="7030A0"/>
              </a:solidFill>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57d50211a2_0_7"/>
          <p:cNvSpPr txBox="1">
            <a:spLocks noGrp="1"/>
          </p:cNvSpPr>
          <p:nvPr>
            <p:ph type="title"/>
          </p:nvPr>
        </p:nvSpPr>
        <p:spPr>
          <a:xfrm>
            <a:off x="839788" y="457200"/>
            <a:ext cx="39321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rgbClr val="7030A0"/>
              </a:buClr>
              <a:buSzPts val="4400"/>
              <a:buFont typeface="Calibri"/>
              <a:buNone/>
            </a:pPr>
            <a:r>
              <a:rPr lang="en-US" sz="4400" b="1">
                <a:solidFill>
                  <a:srgbClr val="7030A0"/>
                </a:solidFill>
              </a:rPr>
              <a:t>The Ladle Story</a:t>
            </a:r>
            <a:endParaRPr sz="4400"/>
          </a:p>
          <a:p>
            <a:pPr marL="0" lvl="0" indent="0" algn="l" rtl="0">
              <a:spcBef>
                <a:spcPts val="0"/>
              </a:spcBef>
              <a:spcAft>
                <a:spcPts val="0"/>
              </a:spcAft>
              <a:buNone/>
            </a:pPr>
            <a:endParaRPr/>
          </a:p>
        </p:txBody>
      </p:sp>
      <p:sp>
        <p:nvSpPr>
          <p:cNvPr id="101" name="Google Shape;101;g257d50211a2_0_7"/>
          <p:cNvSpPr txBox="1">
            <a:spLocks noGrp="1"/>
          </p:cNvSpPr>
          <p:nvPr>
            <p:ph type="body" idx="1"/>
          </p:nvPr>
        </p:nvSpPr>
        <p:spPr>
          <a:xfrm>
            <a:off x="839788" y="2057400"/>
            <a:ext cx="39321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sz="2400">
                <a:solidFill>
                  <a:srgbClr val="7030A0"/>
                </a:solidFill>
              </a:rPr>
              <a:t>Ketchua Indians, </a:t>
            </a:r>
            <a:endParaRPr sz="2400">
              <a:solidFill>
                <a:srgbClr val="7030A0"/>
              </a:solidFill>
            </a:endParaRPr>
          </a:p>
          <a:p>
            <a:pPr marL="0" lvl="0" indent="0" algn="l" rtl="0">
              <a:spcBef>
                <a:spcPts val="1000"/>
              </a:spcBef>
              <a:spcAft>
                <a:spcPts val="0"/>
              </a:spcAft>
              <a:buClr>
                <a:schemeClr val="dk1"/>
              </a:buClr>
              <a:buSzPts val="1100"/>
              <a:buFont typeface="Arial"/>
              <a:buNone/>
            </a:pPr>
            <a:r>
              <a:rPr lang="en-US" sz="2400">
                <a:solidFill>
                  <a:srgbClr val="7030A0"/>
                </a:solidFill>
              </a:rPr>
              <a:t>Altiplano, Bolivia</a:t>
            </a:r>
            <a:endParaRPr sz="2400">
              <a:solidFill>
                <a:srgbClr val="7030A0"/>
              </a:solidFill>
            </a:endParaRPr>
          </a:p>
          <a:p>
            <a:pPr marL="0" lvl="0" indent="0" algn="l" rtl="0">
              <a:spcBef>
                <a:spcPts val="1000"/>
              </a:spcBef>
              <a:spcAft>
                <a:spcPts val="0"/>
              </a:spcAft>
              <a:buNone/>
            </a:pPr>
            <a:endParaRPr>
              <a:solidFill>
                <a:srgbClr val="7030A0"/>
              </a:solidFill>
            </a:endParaRPr>
          </a:p>
        </p:txBody>
      </p:sp>
      <p:sp>
        <p:nvSpPr>
          <p:cNvPr id="102" name="Google Shape;102;g257d50211a2_0_7"/>
          <p:cNvSpPr>
            <a:spLocks noGrp="1"/>
          </p:cNvSpPr>
          <p:nvPr>
            <p:ph type="pic" idx="2"/>
          </p:nvPr>
        </p:nvSpPr>
        <p:spPr>
          <a:xfrm>
            <a:off x="5183188" y="987425"/>
            <a:ext cx="6172200" cy="4873500"/>
          </a:xfrm>
          <a:prstGeom prst="rect">
            <a:avLst/>
          </a:prstGeom>
        </p:spPr>
      </p:sp>
      <p:pic>
        <p:nvPicPr>
          <p:cNvPr id="103" name="Google Shape;103;g257d50211a2_0_7"/>
          <p:cNvPicPr preferRelativeResize="0"/>
          <p:nvPr/>
        </p:nvPicPr>
        <p:blipFill>
          <a:blip r:embed="rId3">
            <a:alphaModFix/>
          </a:blip>
          <a:stretch>
            <a:fillRect/>
          </a:stretch>
        </p:blipFill>
        <p:spPr>
          <a:xfrm>
            <a:off x="4858500" y="916450"/>
            <a:ext cx="6737751" cy="495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57d50211a2_0_25"/>
          <p:cNvSpPr txBox="1">
            <a:spLocks noGrp="1"/>
          </p:cNvSpPr>
          <p:nvPr>
            <p:ph type="title"/>
          </p:nvPr>
        </p:nvSpPr>
        <p:spPr>
          <a:xfrm>
            <a:off x="500800" y="580475"/>
            <a:ext cx="4646700" cy="93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solidFill>
                  <a:srgbClr val="7030A0"/>
                </a:solidFill>
              </a:rPr>
              <a:t>Positive Deviance Defined</a:t>
            </a:r>
            <a:endParaRPr b="1">
              <a:solidFill>
                <a:srgbClr val="7030A0"/>
              </a:solidFill>
            </a:endParaRPr>
          </a:p>
        </p:txBody>
      </p:sp>
      <p:sp>
        <p:nvSpPr>
          <p:cNvPr id="110" name="Google Shape;110;g257d50211a2_0_25"/>
          <p:cNvSpPr txBox="1">
            <a:spLocks noGrp="1"/>
          </p:cNvSpPr>
          <p:nvPr>
            <p:ph type="body" idx="1"/>
          </p:nvPr>
        </p:nvSpPr>
        <p:spPr>
          <a:xfrm>
            <a:off x="839801" y="2057400"/>
            <a:ext cx="4307700" cy="4345500"/>
          </a:xfrm>
          <a:prstGeom prst="rect">
            <a:avLst/>
          </a:prstGeom>
        </p:spPr>
        <p:txBody>
          <a:bodyPr spcFirstLastPara="1" wrap="square" lIns="91425" tIns="45700" rIns="91425" bIns="45700" anchor="t" anchorCtr="0">
            <a:normAutofit fontScale="77500" lnSpcReduction="20000"/>
          </a:bodyPr>
          <a:lstStyle/>
          <a:p>
            <a:pPr marL="0" lvl="0" indent="0" algn="l" rtl="0">
              <a:lnSpc>
                <a:spcPct val="115000"/>
              </a:lnSpc>
              <a:spcBef>
                <a:spcPts val="0"/>
              </a:spcBef>
              <a:spcAft>
                <a:spcPts val="0"/>
              </a:spcAft>
              <a:buNone/>
            </a:pPr>
            <a:r>
              <a:rPr lang="en-US" sz="3000">
                <a:solidFill>
                  <a:srgbClr val="7030A0"/>
                </a:solidFill>
              </a:rPr>
              <a:t>The </a:t>
            </a:r>
            <a:r>
              <a:rPr lang="en-US" sz="3000" i="1">
                <a:solidFill>
                  <a:srgbClr val="7030A0"/>
                </a:solidFill>
              </a:rPr>
              <a:t>PD concept </a:t>
            </a:r>
            <a:r>
              <a:rPr lang="en-US" sz="3000">
                <a:solidFill>
                  <a:srgbClr val="7030A0"/>
                </a:solidFill>
              </a:rPr>
              <a:t>is based on the observation that in every community or organization, there are a few individuals or groups who have found uncommon practices and behaviors that enable them to achieve better solutions to problems than their neighbors who face the same challenges and barriers.</a:t>
            </a:r>
            <a:endParaRPr sz="3000">
              <a:solidFill>
                <a:srgbClr val="7030A0"/>
              </a:solidFill>
            </a:endParaRPr>
          </a:p>
          <a:p>
            <a:pPr marL="0" lvl="0" indent="0" algn="l" rtl="0">
              <a:lnSpc>
                <a:spcPct val="115000"/>
              </a:lnSpc>
              <a:spcBef>
                <a:spcPts val="0"/>
              </a:spcBef>
              <a:spcAft>
                <a:spcPts val="0"/>
              </a:spcAft>
              <a:buClr>
                <a:schemeClr val="dk1"/>
              </a:buClr>
              <a:buSzPct val="68750"/>
              <a:buFont typeface="Arial"/>
              <a:buNone/>
            </a:pPr>
            <a:endParaRPr>
              <a:solidFill>
                <a:srgbClr val="7030A0"/>
              </a:solidFill>
            </a:endParaRPr>
          </a:p>
          <a:p>
            <a:pPr marL="0" lvl="0" indent="0" algn="l" rtl="0">
              <a:lnSpc>
                <a:spcPct val="115000"/>
              </a:lnSpc>
              <a:spcBef>
                <a:spcPts val="0"/>
              </a:spcBef>
              <a:spcAft>
                <a:spcPts val="0"/>
              </a:spcAft>
              <a:buClr>
                <a:schemeClr val="dk1"/>
              </a:buClr>
              <a:buSzPct val="78571"/>
              <a:buFont typeface="Arial"/>
              <a:buNone/>
            </a:pPr>
            <a:r>
              <a:rPr lang="en-US" sz="1400">
                <a:solidFill>
                  <a:srgbClr val="7030A0"/>
                </a:solidFill>
              </a:rPr>
              <a:t>Pascale, Richard; Sternin, Jerry; Sternin, Monique. (2010). The Power of Positive Deviance . Harvard Business Review Press.</a:t>
            </a:r>
            <a:endParaRPr sz="1400">
              <a:solidFill>
                <a:srgbClr val="7030A0"/>
              </a:solidFill>
            </a:endParaRPr>
          </a:p>
          <a:p>
            <a:pPr marL="0" lvl="0" indent="0" algn="l" rtl="0">
              <a:spcBef>
                <a:spcPts val="1000"/>
              </a:spcBef>
              <a:spcAft>
                <a:spcPts val="0"/>
              </a:spcAft>
              <a:buNone/>
            </a:pPr>
            <a:endParaRPr>
              <a:solidFill>
                <a:srgbClr val="7030A0"/>
              </a:solidFill>
            </a:endParaRPr>
          </a:p>
        </p:txBody>
      </p:sp>
      <p:pic>
        <p:nvPicPr>
          <p:cNvPr id="111" name="Google Shape;111;g257d50211a2_0_25"/>
          <p:cNvPicPr preferRelativeResize="0"/>
          <p:nvPr/>
        </p:nvPicPr>
        <p:blipFill>
          <a:blip r:embed="rId3">
            <a:alphaModFix/>
          </a:blip>
          <a:stretch>
            <a:fillRect/>
          </a:stretch>
        </p:blipFill>
        <p:spPr>
          <a:xfrm>
            <a:off x="5653275" y="1289825"/>
            <a:ext cx="6099523" cy="3558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57d50211a2_0_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7030A0"/>
                </a:solidFill>
                <a:latin typeface="Arial"/>
                <a:ea typeface="Arial"/>
                <a:cs typeface="Arial"/>
                <a:sym typeface="Arial"/>
              </a:rPr>
              <a:t>Other Key Elements</a:t>
            </a:r>
            <a:endParaRPr>
              <a:solidFill>
                <a:srgbClr val="7030A0"/>
              </a:solidFill>
            </a:endParaRPr>
          </a:p>
        </p:txBody>
      </p:sp>
      <p:sp>
        <p:nvSpPr>
          <p:cNvPr id="118" name="Google Shape;118;g257d50211a2_0_33"/>
          <p:cNvSpPr txBox="1">
            <a:spLocks noGrp="1"/>
          </p:cNvSpPr>
          <p:nvPr>
            <p:ph type="body" idx="1"/>
          </p:nvPr>
        </p:nvSpPr>
        <p:spPr>
          <a:xfrm>
            <a:off x="838200" y="1825625"/>
            <a:ext cx="11151900" cy="4947000"/>
          </a:xfrm>
          <a:prstGeom prst="rect">
            <a:avLst/>
          </a:prstGeom>
        </p:spPr>
        <p:txBody>
          <a:bodyPr spcFirstLastPara="1" wrap="square" lIns="91425" tIns="45700" rIns="91425" bIns="45700" anchor="t" anchorCtr="0">
            <a:noAutofit/>
          </a:bodyPr>
          <a:lstStyle/>
          <a:p>
            <a:pPr marL="457200" lvl="0" indent="-374650" algn="l" rtl="0">
              <a:lnSpc>
                <a:spcPct val="70000"/>
              </a:lnSpc>
              <a:spcBef>
                <a:spcPts val="1000"/>
              </a:spcBef>
              <a:spcAft>
                <a:spcPts val="0"/>
              </a:spcAft>
              <a:buClr>
                <a:srgbClr val="7030A0"/>
              </a:buClr>
              <a:buSzPts val="2300"/>
              <a:buChar char="●"/>
            </a:pPr>
            <a:r>
              <a:rPr lang="en-US" sz="2300" dirty="0">
                <a:solidFill>
                  <a:srgbClr val="7030A0"/>
                </a:solidFill>
              </a:rPr>
              <a:t>Assumption: communities have untapped assets and resources</a:t>
            </a:r>
            <a:endParaRPr sz="2300" dirty="0">
              <a:solidFill>
                <a:srgbClr val="7030A0"/>
              </a:solidFill>
            </a:endParaRPr>
          </a:p>
          <a:p>
            <a:pPr marL="457200" lvl="0" indent="0" algn="l" rtl="0">
              <a:lnSpc>
                <a:spcPct val="70000"/>
              </a:lnSpc>
              <a:spcBef>
                <a:spcPts val="1000"/>
              </a:spcBef>
              <a:spcAft>
                <a:spcPts val="0"/>
              </a:spcAft>
              <a:buNone/>
            </a:pPr>
            <a:endParaRPr sz="2300" dirty="0">
              <a:solidFill>
                <a:srgbClr val="7030A0"/>
              </a:solidFill>
              <a:latin typeface="Arial"/>
              <a:ea typeface="Arial"/>
              <a:cs typeface="Arial"/>
              <a:sym typeface="Arial"/>
            </a:endParaRPr>
          </a:p>
          <a:p>
            <a:pPr marL="457200" lvl="0" indent="-374650" algn="l" rtl="0">
              <a:lnSpc>
                <a:spcPct val="70000"/>
              </a:lnSpc>
              <a:spcBef>
                <a:spcPts val="1000"/>
              </a:spcBef>
              <a:spcAft>
                <a:spcPts val="0"/>
              </a:spcAft>
              <a:buClr>
                <a:srgbClr val="7030A0"/>
              </a:buClr>
              <a:buSzPts val="2300"/>
              <a:buChar char="●"/>
            </a:pPr>
            <a:r>
              <a:rPr lang="en-US" sz="2300" dirty="0">
                <a:solidFill>
                  <a:srgbClr val="7030A0"/>
                </a:solidFill>
              </a:rPr>
              <a:t>PD individuals or groups have atypical behaviors or strategies that tap these resources</a:t>
            </a:r>
            <a:endParaRPr sz="2300" dirty="0">
              <a:solidFill>
                <a:srgbClr val="7030A0"/>
              </a:solidFill>
            </a:endParaRPr>
          </a:p>
          <a:p>
            <a:pPr marL="457200" lvl="0" indent="0" algn="l" rtl="0">
              <a:lnSpc>
                <a:spcPct val="70000"/>
              </a:lnSpc>
              <a:spcBef>
                <a:spcPts val="1000"/>
              </a:spcBef>
              <a:spcAft>
                <a:spcPts val="0"/>
              </a:spcAft>
              <a:buNone/>
            </a:pPr>
            <a:endParaRPr sz="2300" dirty="0">
              <a:solidFill>
                <a:srgbClr val="7030A0"/>
              </a:solidFill>
              <a:latin typeface="Arial"/>
              <a:ea typeface="Arial"/>
              <a:cs typeface="Arial"/>
              <a:sym typeface="Arial"/>
            </a:endParaRPr>
          </a:p>
          <a:p>
            <a:pPr marL="457200" lvl="0" indent="-374650" algn="l" rtl="0">
              <a:lnSpc>
                <a:spcPct val="70000"/>
              </a:lnSpc>
              <a:spcBef>
                <a:spcPts val="1000"/>
              </a:spcBef>
              <a:spcAft>
                <a:spcPts val="0"/>
              </a:spcAft>
              <a:buClr>
                <a:srgbClr val="7030A0"/>
              </a:buClr>
              <a:buSzPts val="2300"/>
              <a:buChar char="●"/>
            </a:pPr>
            <a:r>
              <a:rPr lang="en-US" sz="2300" dirty="0">
                <a:solidFill>
                  <a:srgbClr val="7030A0"/>
                </a:solidFill>
              </a:rPr>
              <a:t>Inductive approach – no theory or experts, only principles to follow</a:t>
            </a:r>
            <a:endParaRPr sz="2300" dirty="0">
              <a:solidFill>
                <a:srgbClr val="7030A0"/>
              </a:solidFill>
            </a:endParaRPr>
          </a:p>
          <a:p>
            <a:pPr marL="457200" lvl="0" indent="0" algn="l" rtl="0">
              <a:lnSpc>
                <a:spcPct val="70000"/>
              </a:lnSpc>
              <a:spcBef>
                <a:spcPts val="1000"/>
              </a:spcBef>
              <a:spcAft>
                <a:spcPts val="0"/>
              </a:spcAft>
              <a:buNone/>
            </a:pPr>
            <a:endParaRPr sz="2300" dirty="0">
              <a:solidFill>
                <a:srgbClr val="7030A0"/>
              </a:solidFill>
            </a:endParaRPr>
          </a:p>
          <a:p>
            <a:pPr marL="457200" lvl="0" indent="-374650" algn="l" rtl="0">
              <a:lnSpc>
                <a:spcPct val="70000"/>
              </a:lnSpc>
              <a:spcBef>
                <a:spcPts val="1000"/>
              </a:spcBef>
              <a:spcAft>
                <a:spcPts val="0"/>
              </a:spcAft>
              <a:buClr>
                <a:srgbClr val="7030A0"/>
              </a:buClr>
              <a:buSzPts val="2300"/>
              <a:buChar char="●"/>
            </a:pPr>
            <a:r>
              <a:rPr lang="en-US" sz="2300" dirty="0">
                <a:solidFill>
                  <a:srgbClr val="7030A0"/>
                </a:solidFill>
              </a:rPr>
              <a:t>The 4 D’s –</a:t>
            </a:r>
            <a:endParaRPr sz="2300" dirty="0">
              <a:solidFill>
                <a:srgbClr val="7030A0"/>
              </a:solidFill>
            </a:endParaRPr>
          </a:p>
          <a:p>
            <a:pPr marL="914400" lvl="1" indent="-374650" algn="l" rtl="0">
              <a:lnSpc>
                <a:spcPct val="70000"/>
              </a:lnSpc>
              <a:spcBef>
                <a:spcPts val="0"/>
              </a:spcBef>
              <a:spcAft>
                <a:spcPts val="0"/>
              </a:spcAft>
              <a:buClr>
                <a:srgbClr val="7030A0"/>
              </a:buClr>
              <a:buSzPts val="2300"/>
              <a:buChar char="○"/>
            </a:pPr>
            <a:r>
              <a:rPr lang="en-US" sz="2300" i="1" dirty="0">
                <a:solidFill>
                  <a:srgbClr val="7030A0"/>
                </a:solidFill>
              </a:rPr>
              <a:t>Define</a:t>
            </a:r>
            <a:r>
              <a:rPr lang="en-US" sz="2300" dirty="0">
                <a:solidFill>
                  <a:srgbClr val="7030A0"/>
                </a:solidFill>
              </a:rPr>
              <a:t> the problem</a:t>
            </a:r>
            <a:endParaRPr sz="2300" dirty="0">
              <a:solidFill>
                <a:srgbClr val="7030A0"/>
              </a:solidFill>
            </a:endParaRPr>
          </a:p>
          <a:p>
            <a:pPr marL="914400" lvl="1" indent="-374650" algn="l" rtl="0">
              <a:lnSpc>
                <a:spcPct val="70000"/>
              </a:lnSpc>
              <a:spcBef>
                <a:spcPts val="0"/>
              </a:spcBef>
              <a:spcAft>
                <a:spcPts val="0"/>
              </a:spcAft>
              <a:buClr>
                <a:srgbClr val="7030A0"/>
              </a:buClr>
              <a:buSzPts val="2300"/>
              <a:buChar char="○"/>
            </a:pPr>
            <a:r>
              <a:rPr lang="en-US" sz="2300" i="1" dirty="0">
                <a:solidFill>
                  <a:srgbClr val="7030A0"/>
                </a:solidFill>
              </a:rPr>
              <a:t>Determine</a:t>
            </a:r>
            <a:r>
              <a:rPr lang="en-US" sz="2300" dirty="0">
                <a:solidFill>
                  <a:srgbClr val="7030A0"/>
                </a:solidFill>
              </a:rPr>
              <a:t> common practices at local level</a:t>
            </a:r>
            <a:endParaRPr sz="2300" dirty="0">
              <a:solidFill>
                <a:srgbClr val="7030A0"/>
              </a:solidFill>
            </a:endParaRPr>
          </a:p>
          <a:p>
            <a:pPr marL="914400" lvl="1" indent="-374650" algn="l" rtl="0">
              <a:lnSpc>
                <a:spcPct val="70000"/>
              </a:lnSpc>
              <a:spcBef>
                <a:spcPts val="0"/>
              </a:spcBef>
              <a:spcAft>
                <a:spcPts val="0"/>
              </a:spcAft>
              <a:buClr>
                <a:srgbClr val="7030A0"/>
              </a:buClr>
              <a:buSzPts val="2300"/>
              <a:buChar char="○"/>
            </a:pPr>
            <a:r>
              <a:rPr lang="en-US" sz="2300" i="1" dirty="0">
                <a:solidFill>
                  <a:srgbClr val="7030A0"/>
                </a:solidFill>
              </a:rPr>
              <a:t>Discover</a:t>
            </a:r>
            <a:r>
              <a:rPr lang="en-US" sz="2300" dirty="0">
                <a:solidFill>
                  <a:srgbClr val="7030A0"/>
                </a:solidFill>
              </a:rPr>
              <a:t> uncommon behaviors and practices through observation</a:t>
            </a:r>
            <a:endParaRPr sz="2300" dirty="0">
              <a:solidFill>
                <a:srgbClr val="7030A0"/>
              </a:solidFill>
            </a:endParaRPr>
          </a:p>
          <a:p>
            <a:pPr marL="914400" lvl="1" indent="-374650" algn="l" rtl="0">
              <a:lnSpc>
                <a:spcPct val="70000"/>
              </a:lnSpc>
              <a:spcBef>
                <a:spcPts val="0"/>
              </a:spcBef>
              <a:spcAft>
                <a:spcPts val="0"/>
              </a:spcAft>
              <a:buClr>
                <a:srgbClr val="7030A0"/>
              </a:buClr>
              <a:buSzPts val="2300"/>
              <a:buChar char="○"/>
            </a:pPr>
            <a:r>
              <a:rPr lang="en-US" sz="2300" i="1" dirty="0">
                <a:solidFill>
                  <a:srgbClr val="7030A0"/>
                </a:solidFill>
              </a:rPr>
              <a:t>Design</a:t>
            </a:r>
            <a:r>
              <a:rPr lang="en-US" sz="2300" dirty="0">
                <a:solidFill>
                  <a:srgbClr val="7030A0"/>
                </a:solidFill>
              </a:rPr>
              <a:t> action learning based on findings</a:t>
            </a:r>
            <a:endParaRPr sz="2300" dirty="0">
              <a:solidFill>
                <a:srgbClr val="7030A0"/>
              </a:solidFill>
            </a:endParaRPr>
          </a:p>
          <a:p>
            <a:pPr marL="0" lvl="0" indent="0" algn="l" rtl="0">
              <a:lnSpc>
                <a:spcPct val="70000"/>
              </a:lnSpc>
              <a:spcBef>
                <a:spcPts val="1000"/>
              </a:spcBef>
              <a:spcAft>
                <a:spcPts val="0"/>
              </a:spcAft>
              <a:buNone/>
            </a:pPr>
            <a:endParaRPr sz="228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57d50211a2_0_4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7030A0"/>
                </a:solidFill>
              </a:rPr>
              <a:t>Polarization in Minnesota</a:t>
            </a:r>
            <a:r>
              <a:rPr lang="en-US" b="1"/>
              <a:t> </a:t>
            </a:r>
            <a:endParaRPr b="1"/>
          </a:p>
        </p:txBody>
      </p:sp>
      <p:sp>
        <p:nvSpPr>
          <p:cNvPr id="125" name="Google Shape;125;g257d50211a2_0_4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Clr>
                <a:srgbClr val="7030A0"/>
              </a:buClr>
              <a:buSzPts val="1800"/>
              <a:buChar char="●"/>
            </a:pPr>
            <a:r>
              <a:rPr lang="en-US" dirty="0">
                <a:solidFill>
                  <a:srgbClr val="7030A0"/>
                </a:solidFill>
              </a:rPr>
              <a:t>Political Polarization - 2016 Elections</a:t>
            </a:r>
            <a:endParaRPr dirty="0">
              <a:solidFill>
                <a:srgbClr val="7030A0"/>
              </a:solidFill>
            </a:endParaRPr>
          </a:p>
          <a:p>
            <a:pPr marL="457200" lvl="0" indent="0" algn="l" rtl="0">
              <a:spcBef>
                <a:spcPts val="1000"/>
              </a:spcBef>
              <a:spcAft>
                <a:spcPts val="0"/>
              </a:spcAft>
              <a:buNone/>
            </a:pPr>
            <a:endParaRPr dirty="0">
              <a:solidFill>
                <a:srgbClr val="7030A0"/>
              </a:solidFill>
            </a:endParaRPr>
          </a:p>
          <a:p>
            <a:pPr marL="457200" lvl="0" indent="-342900" algn="l" rtl="0">
              <a:spcBef>
                <a:spcPts val="1000"/>
              </a:spcBef>
              <a:spcAft>
                <a:spcPts val="0"/>
              </a:spcAft>
              <a:buClr>
                <a:srgbClr val="7030A0"/>
              </a:buClr>
              <a:buSzPts val="1800"/>
              <a:buChar char="●"/>
            </a:pPr>
            <a:r>
              <a:rPr lang="en-US" dirty="0">
                <a:solidFill>
                  <a:srgbClr val="7030A0"/>
                </a:solidFill>
              </a:rPr>
              <a:t>Religious Polarization - Christians vs. Muslims (“vs.” intended)</a:t>
            </a:r>
            <a:endParaRPr dirty="0">
              <a:solidFill>
                <a:srgbClr val="7030A0"/>
              </a:solidFill>
            </a:endParaRPr>
          </a:p>
          <a:p>
            <a:pPr marL="914400" lvl="1" indent="-342900" algn="l" rtl="0">
              <a:spcBef>
                <a:spcPts val="0"/>
              </a:spcBef>
              <a:spcAft>
                <a:spcPts val="0"/>
              </a:spcAft>
              <a:buClr>
                <a:srgbClr val="7030A0"/>
              </a:buClr>
              <a:buSzPts val="1800"/>
              <a:buChar char="○"/>
            </a:pPr>
            <a:r>
              <a:rPr lang="en-US" dirty="0">
                <a:solidFill>
                  <a:srgbClr val="7030A0"/>
                </a:solidFill>
              </a:rPr>
              <a:t>74% identify as Christian vs. 5% other religions</a:t>
            </a:r>
            <a:endParaRPr dirty="0">
              <a:solidFill>
                <a:srgbClr val="7030A0"/>
              </a:solidFill>
            </a:endParaRPr>
          </a:p>
          <a:p>
            <a:pPr marL="914400" lvl="1" indent="-342900" algn="l" rtl="0">
              <a:spcBef>
                <a:spcPts val="0"/>
              </a:spcBef>
              <a:spcAft>
                <a:spcPts val="0"/>
              </a:spcAft>
              <a:buClr>
                <a:srgbClr val="7030A0"/>
              </a:buClr>
              <a:buSzPts val="1800"/>
              <a:buChar char="○"/>
            </a:pPr>
            <a:r>
              <a:rPr lang="en-US" dirty="0">
                <a:solidFill>
                  <a:srgbClr val="7030A0"/>
                </a:solidFill>
              </a:rPr>
              <a:t>Rapid growth of Islamic population since the 1990s due to refugees</a:t>
            </a:r>
            <a:endParaRPr dirty="0">
              <a:solidFill>
                <a:srgbClr val="7030A0"/>
              </a:solidFill>
            </a:endParaRPr>
          </a:p>
          <a:p>
            <a:pPr marL="914400" lvl="1" indent="-342900" algn="l" rtl="0">
              <a:spcBef>
                <a:spcPts val="0"/>
              </a:spcBef>
              <a:spcAft>
                <a:spcPts val="0"/>
              </a:spcAft>
              <a:buClr>
                <a:srgbClr val="7030A0"/>
              </a:buClr>
              <a:buSzPts val="1800"/>
              <a:buChar char="○"/>
            </a:pPr>
            <a:r>
              <a:rPr lang="en-US" dirty="0">
                <a:solidFill>
                  <a:srgbClr val="7030A0"/>
                </a:solidFill>
              </a:rPr>
              <a:t>Largest Somali population in the United States</a:t>
            </a:r>
          </a:p>
          <a:p>
            <a:pPr marL="914400" lvl="1" indent="-342900" algn="l" rtl="0">
              <a:spcBef>
                <a:spcPts val="0"/>
              </a:spcBef>
              <a:spcAft>
                <a:spcPts val="0"/>
              </a:spcAft>
              <a:buClr>
                <a:srgbClr val="7030A0"/>
              </a:buClr>
              <a:buSzPts val="1800"/>
              <a:buChar char="○"/>
            </a:pPr>
            <a:r>
              <a:rPr lang="en-US" dirty="0">
                <a:solidFill>
                  <a:srgbClr val="7030A0"/>
                </a:solidFill>
              </a:rPr>
              <a:t>Mosque attacks by Christian Nationalists</a:t>
            </a:r>
            <a:endParaRPr dirty="0">
              <a:solidFill>
                <a:srgbClr val="7030A0"/>
              </a:solidFill>
            </a:endParaRPr>
          </a:p>
          <a:p>
            <a:pPr marL="457200" lvl="0" indent="0" algn="l" rtl="0">
              <a:spcBef>
                <a:spcPts val="1000"/>
              </a:spcBef>
              <a:spcAft>
                <a:spcPts val="0"/>
              </a:spcAft>
              <a:buNone/>
            </a:pPr>
            <a:endParaRPr dirty="0">
              <a:solidFill>
                <a:srgbClr val="7030A0"/>
              </a:solidFill>
            </a:endParaRPr>
          </a:p>
          <a:p>
            <a:pPr marL="457200" lvl="0" indent="-342900" algn="l" rtl="0">
              <a:spcBef>
                <a:spcPts val="1000"/>
              </a:spcBef>
              <a:spcAft>
                <a:spcPts val="0"/>
              </a:spcAft>
              <a:buClr>
                <a:srgbClr val="7030A0"/>
              </a:buClr>
              <a:buSzPts val="1800"/>
              <a:buChar char="●"/>
            </a:pPr>
            <a:r>
              <a:rPr lang="en-US" dirty="0">
                <a:solidFill>
                  <a:srgbClr val="7030A0"/>
                </a:solidFill>
              </a:rPr>
              <a:t>Racial Polarization, Murder of George Floyd, May 25, 2020</a:t>
            </a:r>
            <a:endParaRPr dirty="0">
              <a:solidFill>
                <a:srgbClr val="7030A0"/>
              </a:solidFill>
            </a:endParaRPr>
          </a:p>
          <a:p>
            <a:pPr marL="914400" lvl="1" indent="-342900" algn="l" rtl="0">
              <a:spcBef>
                <a:spcPts val="0"/>
              </a:spcBef>
              <a:spcAft>
                <a:spcPts val="0"/>
              </a:spcAft>
              <a:buClr>
                <a:srgbClr val="7030A0"/>
              </a:buClr>
              <a:buSzPts val="1800"/>
              <a:buChar char="○"/>
            </a:pPr>
            <a:r>
              <a:rPr lang="en-US" dirty="0">
                <a:solidFill>
                  <a:srgbClr val="7030A0"/>
                </a:solidFill>
              </a:rPr>
              <a:t>Black Lives Matter vs. Blue Lives Matter</a:t>
            </a:r>
            <a:endParaRPr dirty="0">
              <a:solidFill>
                <a:srgbClr val="7030A0"/>
              </a:solidFill>
            </a:endParaRPr>
          </a:p>
          <a:p>
            <a:pPr marL="914400" lvl="1" indent="-342900" algn="l" rtl="0">
              <a:spcBef>
                <a:spcPts val="0"/>
              </a:spcBef>
              <a:spcAft>
                <a:spcPts val="0"/>
              </a:spcAft>
              <a:buClr>
                <a:srgbClr val="7030A0"/>
              </a:buClr>
              <a:buSzPts val="1800"/>
              <a:buChar char="○"/>
            </a:pPr>
            <a:r>
              <a:rPr lang="en-US" dirty="0">
                <a:solidFill>
                  <a:srgbClr val="7030A0"/>
                </a:solidFill>
              </a:rPr>
              <a:t>Defund the Police Movement vs. Call for Law &amp; Order</a:t>
            </a:r>
            <a:endParaRPr dirty="0">
              <a:solidFill>
                <a:srgbClr val="7030A0"/>
              </a:solidFill>
            </a:endParaRPr>
          </a:p>
          <a:p>
            <a:pPr marL="914400" lvl="1" indent="-342900" algn="l" rtl="0">
              <a:spcBef>
                <a:spcPts val="0"/>
              </a:spcBef>
              <a:spcAft>
                <a:spcPts val="0"/>
              </a:spcAft>
              <a:buClr>
                <a:srgbClr val="7030A0"/>
              </a:buClr>
              <a:buSzPts val="1800"/>
              <a:buChar char="○"/>
            </a:pPr>
            <a:r>
              <a:rPr lang="en-US" dirty="0">
                <a:solidFill>
                  <a:srgbClr val="7030A0"/>
                </a:solidFill>
              </a:rPr>
              <a:t>Economic and Educational Disparities, White vs. BIPOC</a:t>
            </a:r>
            <a:endParaRPr dirty="0">
              <a:solidFill>
                <a:srgbClr val="7030A0"/>
              </a:solidFill>
            </a:endParaRPr>
          </a:p>
          <a:p>
            <a:pPr marL="457200" lvl="0" indent="0" algn="l" rtl="0">
              <a:spcBef>
                <a:spcPts val="1000"/>
              </a:spcBef>
              <a:spcAft>
                <a:spcPts val="0"/>
              </a:spcAft>
              <a:buNone/>
            </a:pPr>
            <a:endParaRPr dirty="0">
              <a:solidFill>
                <a:srgbClr val="7030A0"/>
              </a:solidFill>
            </a:endParaRPr>
          </a:p>
        </p:txBody>
      </p:sp>
      <p:pic>
        <p:nvPicPr>
          <p:cNvPr id="126" name="Google Shape;126;g257d50211a2_0_41"/>
          <p:cNvPicPr preferRelativeResize="0"/>
          <p:nvPr/>
        </p:nvPicPr>
        <p:blipFill>
          <a:blip r:embed="rId3">
            <a:alphaModFix/>
          </a:blip>
          <a:stretch>
            <a:fillRect/>
          </a:stretch>
        </p:blipFill>
        <p:spPr>
          <a:xfrm>
            <a:off x="8305800" y="170725"/>
            <a:ext cx="3599725" cy="202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57d50211a2_0_49"/>
          <p:cNvSpPr txBox="1">
            <a:spLocks noGrp="1"/>
          </p:cNvSpPr>
          <p:nvPr>
            <p:ph type="body" idx="1"/>
          </p:nvPr>
        </p:nvSpPr>
        <p:spPr>
          <a:xfrm>
            <a:off x="5183188" y="987425"/>
            <a:ext cx="6172200" cy="4873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400" dirty="0">
                <a:solidFill>
                  <a:srgbClr val="7030A0"/>
                </a:solidFill>
                <a:latin typeface="Arial"/>
                <a:ea typeface="Arial"/>
                <a:cs typeface="Arial"/>
                <a:sym typeface="Arial"/>
              </a:rPr>
              <a:t>Guiding Principle -</a:t>
            </a:r>
            <a:endParaRPr sz="2400" dirty="0">
              <a:solidFill>
                <a:srgbClr val="7030A0"/>
              </a:solidFill>
              <a:latin typeface="Arial"/>
              <a:ea typeface="Arial"/>
              <a:cs typeface="Arial"/>
              <a:sym typeface="Arial"/>
            </a:endParaRPr>
          </a:p>
          <a:p>
            <a:pPr marL="0" lvl="0" indent="0" algn="l" rtl="0">
              <a:spcBef>
                <a:spcPts val="600"/>
              </a:spcBef>
              <a:spcAft>
                <a:spcPts val="0"/>
              </a:spcAft>
              <a:buNone/>
            </a:pPr>
            <a:r>
              <a:rPr lang="en-US" sz="2400" dirty="0">
                <a:solidFill>
                  <a:srgbClr val="7030A0"/>
                </a:solidFill>
                <a:latin typeface="Arial"/>
                <a:ea typeface="Arial"/>
                <a:cs typeface="Arial"/>
                <a:sym typeface="Arial"/>
              </a:rPr>
              <a:t>“What’s your story? How do you want to tell it?”</a:t>
            </a:r>
            <a:endParaRPr sz="2400" dirty="0">
              <a:solidFill>
                <a:srgbClr val="7030A0"/>
              </a:solidFill>
              <a:latin typeface="Arial"/>
              <a:ea typeface="Arial"/>
              <a:cs typeface="Arial"/>
              <a:sym typeface="Arial"/>
            </a:endParaRPr>
          </a:p>
          <a:p>
            <a:pPr marL="0" lvl="0" indent="0" algn="l" rtl="0">
              <a:spcBef>
                <a:spcPts val="600"/>
              </a:spcBef>
              <a:spcAft>
                <a:spcPts val="0"/>
              </a:spcAft>
              <a:buNone/>
            </a:pPr>
            <a:r>
              <a:rPr lang="en-US" sz="2400" dirty="0" err="1">
                <a:solidFill>
                  <a:srgbClr val="7030A0"/>
                </a:solidFill>
                <a:latin typeface="Arial"/>
                <a:ea typeface="Arial"/>
                <a:cs typeface="Arial"/>
                <a:sym typeface="Arial"/>
              </a:rPr>
              <a:t>Shahd</a:t>
            </a:r>
            <a:r>
              <a:rPr lang="en-US" sz="2400" dirty="0">
                <a:solidFill>
                  <a:srgbClr val="7030A0"/>
                </a:solidFill>
                <a:latin typeface="Arial"/>
                <a:ea typeface="Arial"/>
                <a:cs typeface="Arial"/>
                <a:sym typeface="Arial"/>
              </a:rPr>
              <a:t>, </a:t>
            </a:r>
            <a:r>
              <a:rPr lang="en-US" sz="2400" u="sng" dirty="0">
                <a:solidFill>
                  <a:schemeClr val="hlink"/>
                </a:solidFill>
                <a:latin typeface="Arial"/>
                <a:ea typeface="Arial"/>
                <a:cs typeface="Arial"/>
                <a:sym typeface="Arial"/>
                <a:hlinkClick r:id="rId3"/>
              </a:rPr>
              <a:t>“My Hajib”</a:t>
            </a:r>
            <a:r>
              <a:rPr lang="en-US" sz="2400" dirty="0">
                <a:solidFill>
                  <a:srgbClr val="7030A0"/>
                </a:solidFill>
                <a:latin typeface="Arial"/>
                <a:ea typeface="Arial"/>
                <a:cs typeface="Arial"/>
                <a:sym typeface="Arial"/>
              </a:rPr>
              <a:t>, Visual Poetry</a:t>
            </a:r>
            <a:endParaRPr sz="2400" dirty="0">
              <a:solidFill>
                <a:srgbClr val="7030A0"/>
              </a:solidFill>
              <a:latin typeface="Arial"/>
              <a:ea typeface="Arial"/>
              <a:cs typeface="Arial"/>
              <a:sym typeface="Arial"/>
            </a:endParaRPr>
          </a:p>
          <a:p>
            <a:pPr marL="0" lvl="0" indent="0" algn="l" rtl="0">
              <a:spcBef>
                <a:spcPts val="600"/>
              </a:spcBef>
              <a:spcAft>
                <a:spcPts val="0"/>
              </a:spcAft>
              <a:buNone/>
            </a:pPr>
            <a:endParaRPr sz="2400" dirty="0">
              <a:solidFill>
                <a:srgbClr val="7030A0"/>
              </a:solidFill>
              <a:latin typeface="Arial"/>
              <a:ea typeface="Arial"/>
              <a:cs typeface="Arial"/>
              <a:sym typeface="Arial"/>
            </a:endParaRPr>
          </a:p>
          <a:p>
            <a:pPr marL="0" lvl="0" indent="0" algn="l" rtl="0">
              <a:spcBef>
                <a:spcPts val="600"/>
              </a:spcBef>
              <a:spcAft>
                <a:spcPts val="0"/>
              </a:spcAft>
              <a:buNone/>
            </a:pPr>
            <a:r>
              <a:rPr lang="en-US" sz="2400" dirty="0">
                <a:solidFill>
                  <a:srgbClr val="7030A0"/>
                </a:solidFill>
                <a:latin typeface="Arial"/>
                <a:ea typeface="Arial"/>
                <a:cs typeface="Arial"/>
                <a:sym typeface="Arial"/>
              </a:rPr>
              <a:t>Current Mission  -</a:t>
            </a:r>
            <a:endParaRPr sz="2400" dirty="0">
              <a:solidFill>
                <a:srgbClr val="7030A0"/>
              </a:solidFill>
            </a:endParaRPr>
          </a:p>
          <a:p>
            <a:pPr marL="0" lvl="0" indent="0" algn="l" rtl="0">
              <a:spcBef>
                <a:spcPts val="600"/>
              </a:spcBef>
              <a:spcAft>
                <a:spcPts val="0"/>
              </a:spcAft>
              <a:buNone/>
            </a:pPr>
            <a:r>
              <a:rPr lang="en-US" sz="2400" dirty="0">
                <a:solidFill>
                  <a:srgbClr val="7030A0"/>
                </a:solidFill>
              </a:rPr>
              <a:t>“</a:t>
            </a:r>
            <a:r>
              <a:rPr lang="en-US" sz="2400" dirty="0" err="1">
                <a:solidFill>
                  <a:srgbClr val="7030A0"/>
                </a:solidFill>
              </a:rPr>
              <a:t>StoryArk</a:t>
            </a:r>
            <a:r>
              <a:rPr lang="en-US" sz="2400" dirty="0">
                <a:solidFill>
                  <a:srgbClr val="7030A0"/>
                </a:solidFill>
              </a:rPr>
              <a:t> helps students in elementary school, middle school, and high school initiate creative teams in which they communicate, collaborate and connect with each other to imagine and produce narrative podcasts, short films, and a literary magazine that publishes prose, poetry and visual arts.”</a:t>
            </a:r>
            <a:endParaRPr sz="2400" dirty="0">
              <a:solidFill>
                <a:srgbClr val="7030A0"/>
              </a:solidFill>
            </a:endParaRPr>
          </a:p>
          <a:p>
            <a:pPr marL="0" lvl="0" indent="0" algn="l" rtl="0">
              <a:spcBef>
                <a:spcPts val="600"/>
              </a:spcBef>
              <a:spcAft>
                <a:spcPts val="600"/>
              </a:spcAft>
              <a:buNone/>
            </a:pPr>
            <a:endParaRPr sz="2200" dirty="0">
              <a:solidFill>
                <a:srgbClr val="7030A0"/>
              </a:solidFill>
              <a:latin typeface="Arial"/>
              <a:ea typeface="Arial"/>
              <a:cs typeface="Arial"/>
              <a:sym typeface="Arial"/>
            </a:endParaRPr>
          </a:p>
        </p:txBody>
      </p:sp>
      <p:sp>
        <p:nvSpPr>
          <p:cNvPr id="133" name="Google Shape;133;g257d50211a2_0_49"/>
          <p:cNvSpPr txBox="1">
            <a:spLocks noGrp="1"/>
          </p:cNvSpPr>
          <p:nvPr>
            <p:ph type="body" idx="2"/>
          </p:nvPr>
        </p:nvSpPr>
        <p:spPr>
          <a:xfrm>
            <a:off x="304510" y="214025"/>
            <a:ext cx="4771800" cy="64353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sz="1800" dirty="0">
              <a:solidFill>
                <a:srgbClr val="7030A0"/>
              </a:solidFill>
            </a:endParaRPr>
          </a:p>
          <a:p>
            <a:pPr marL="0" lvl="0" indent="0" algn="l" rtl="0">
              <a:spcBef>
                <a:spcPts val="1000"/>
              </a:spcBef>
              <a:spcAft>
                <a:spcPts val="0"/>
              </a:spcAft>
              <a:buNone/>
            </a:pPr>
            <a:endParaRPr sz="1800" dirty="0">
              <a:solidFill>
                <a:srgbClr val="7030A0"/>
              </a:solidFill>
            </a:endParaRPr>
          </a:p>
          <a:p>
            <a:pPr marL="0" lvl="0" indent="0" algn="l" rtl="0">
              <a:spcBef>
                <a:spcPts val="1000"/>
              </a:spcBef>
              <a:spcAft>
                <a:spcPts val="0"/>
              </a:spcAft>
              <a:buNone/>
            </a:pPr>
            <a:endParaRPr sz="1800" dirty="0">
              <a:solidFill>
                <a:srgbClr val="7030A0"/>
              </a:solidFill>
            </a:endParaRPr>
          </a:p>
          <a:p>
            <a:pPr marL="0" lvl="0" indent="0" algn="l" rtl="0">
              <a:spcBef>
                <a:spcPts val="1000"/>
              </a:spcBef>
              <a:spcAft>
                <a:spcPts val="0"/>
              </a:spcAft>
              <a:buNone/>
            </a:pPr>
            <a:endParaRPr sz="1981" dirty="0">
              <a:solidFill>
                <a:srgbClr val="7030A0"/>
              </a:solidFill>
            </a:endParaRPr>
          </a:p>
          <a:p>
            <a:pPr marL="0" lvl="0" indent="0" algn="l" rtl="0">
              <a:spcBef>
                <a:spcPts val="1000"/>
              </a:spcBef>
              <a:spcAft>
                <a:spcPts val="0"/>
              </a:spcAft>
              <a:buNone/>
            </a:pPr>
            <a:endParaRPr sz="1981" dirty="0">
              <a:solidFill>
                <a:srgbClr val="7030A0"/>
              </a:solidFill>
            </a:endParaRPr>
          </a:p>
          <a:p>
            <a:pPr marL="0" lvl="0" indent="0" algn="l" rtl="0">
              <a:lnSpc>
                <a:spcPct val="115000"/>
              </a:lnSpc>
              <a:spcBef>
                <a:spcPts val="1000"/>
              </a:spcBef>
              <a:spcAft>
                <a:spcPts val="0"/>
              </a:spcAft>
              <a:buNone/>
            </a:pPr>
            <a:endParaRPr sz="7200" dirty="0">
              <a:solidFill>
                <a:srgbClr val="7030A0"/>
              </a:solidFill>
            </a:endParaRPr>
          </a:p>
          <a:p>
            <a:pPr marL="0" lvl="0" indent="0" algn="l" rtl="0">
              <a:lnSpc>
                <a:spcPct val="115000"/>
              </a:lnSpc>
              <a:spcBef>
                <a:spcPts val="1000"/>
              </a:spcBef>
              <a:spcAft>
                <a:spcPts val="0"/>
              </a:spcAft>
              <a:buNone/>
            </a:pPr>
            <a:endParaRPr sz="7200" dirty="0">
              <a:solidFill>
                <a:srgbClr val="7030A0"/>
              </a:solidFill>
            </a:endParaRPr>
          </a:p>
          <a:p>
            <a:pPr marL="0" lvl="0" indent="0" algn="l" rtl="0">
              <a:lnSpc>
                <a:spcPct val="115000"/>
              </a:lnSpc>
              <a:spcBef>
                <a:spcPts val="1000"/>
              </a:spcBef>
              <a:spcAft>
                <a:spcPts val="0"/>
              </a:spcAft>
              <a:buNone/>
            </a:pPr>
            <a:endParaRPr sz="7200" dirty="0">
              <a:solidFill>
                <a:srgbClr val="7030A0"/>
              </a:solidFill>
            </a:endParaRPr>
          </a:p>
          <a:p>
            <a:pPr marL="0" lvl="0" indent="0" algn="l" rtl="0">
              <a:lnSpc>
                <a:spcPct val="115000"/>
              </a:lnSpc>
              <a:spcBef>
                <a:spcPts val="1000"/>
              </a:spcBef>
              <a:spcAft>
                <a:spcPts val="0"/>
              </a:spcAft>
              <a:buNone/>
            </a:pPr>
            <a:endParaRPr sz="7200" dirty="0">
              <a:solidFill>
                <a:srgbClr val="7030A0"/>
              </a:solidFill>
            </a:endParaRPr>
          </a:p>
          <a:p>
            <a:pPr marL="0" lvl="0" indent="0" algn="l" rtl="0">
              <a:lnSpc>
                <a:spcPct val="115000"/>
              </a:lnSpc>
              <a:spcBef>
                <a:spcPts val="1000"/>
              </a:spcBef>
              <a:spcAft>
                <a:spcPts val="0"/>
              </a:spcAft>
              <a:buNone/>
            </a:pPr>
            <a:r>
              <a:rPr lang="en-US" sz="8000" dirty="0">
                <a:solidFill>
                  <a:srgbClr val="7030A0"/>
                </a:solidFill>
              </a:rPr>
              <a:t>Local Writer</a:t>
            </a:r>
            <a:endParaRPr sz="8000" dirty="0">
              <a:solidFill>
                <a:srgbClr val="7030A0"/>
              </a:solidFill>
            </a:endParaRPr>
          </a:p>
          <a:p>
            <a:pPr marL="0" lvl="0" indent="0" algn="l" rtl="0">
              <a:lnSpc>
                <a:spcPct val="115000"/>
              </a:lnSpc>
              <a:spcBef>
                <a:spcPts val="1000"/>
              </a:spcBef>
              <a:spcAft>
                <a:spcPts val="0"/>
              </a:spcAft>
              <a:buNone/>
            </a:pPr>
            <a:r>
              <a:rPr lang="en-US" sz="8000" dirty="0">
                <a:solidFill>
                  <a:srgbClr val="7030A0"/>
                </a:solidFill>
              </a:rPr>
              <a:t>Goal -  Encourage local students to write</a:t>
            </a:r>
            <a:endParaRPr sz="8000" dirty="0">
              <a:solidFill>
                <a:srgbClr val="7030A0"/>
              </a:solidFill>
            </a:endParaRPr>
          </a:p>
          <a:p>
            <a:pPr marL="0" lvl="0" indent="0" algn="l" rtl="0">
              <a:lnSpc>
                <a:spcPct val="115000"/>
              </a:lnSpc>
              <a:spcBef>
                <a:spcPts val="1000"/>
              </a:spcBef>
              <a:spcAft>
                <a:spcPts val="0"/>
              </a:spcAft>
              <a:buNone/>
            </a:pPr>
            <a:r>
              <a:rPr lang="en-US" sz="8000" dirty="0">
                <a:solidFill>
                  <a:srgbClr val="7030A0"/>
                </a:solidFill>
              </a:rPr>
              <a:t>“How to Write a Novel,” After School Class, 1 school, 15 students (2015)</a:t>
            </a:r>
            <a:endParaRPr sz="8000" dirty="0">
              <a:solidFill>
                <a:srgbClr val="7030A0"/>
              </a:solidFill>
            </a:endParaRPr>
          </a:p>
          <a:p>
            <a:pPr marL="0" lvl="0" indent="0" algn="l" rtl="0">
              <a:lnSpc>
                <a:spcPct val="115000"/>
              </a:lnSpc>
              <a:spcBef>
                <a:spcPts val="1000"/>
              </a:spcBef>
              <a:spcAft>
                <a:spcPts val="0"/>
              </a:spcAft>
              <a:buNone/>
            </a:pPr>
            <a:r>
              <a:rPr lang="en-US" sz="8000" dirty="0">
                <a:solidFill>
                  <a:srgbClr val="7030A0"/>
                </a:solidFill>
              </a:rPr>
              <a:t>Founded </a:t>
            </a:r>
            <a:r>
              <a:rPr lang="en-US" sz="8000" dirty="0" err="1">
                <a:solidFill>
                  <a:srgbClr val="7030A0"/>
                </a:solidFill>
              </a:rPr>
              <a:t>StoryArk</a:t>
            </a:r>
            <a:r>
              <a:rPr lang="en-US" sz="8000" dirty="0">
                <a:solidFill>
                  <a:srgbClr val="7030A0"/>
                </a:solidFill>
              </a:rPr>
              <a:t>, Non-Profit, (2016)</a:t>
            </a:r>
            <a:endParaRPr sz="8000" dirty="0">
              <a:solidFill>
                <a:srgbClr val="7030A0"/>
              </a:solidFill>
            </a:endParaRPr>
          </a:p>
          <a:p>
            <a:pPr marL="0" lvl="0" indent="0" algn="l" rtl="0">
              <a:lnSpc>
                <a:spcPct val="115000"/>
              </a:lnSpc>
              <a:spcBef>
                <a:spcPts val="1000"/>
              </a:spcBef>
              <a:spcAft>
                <a:spcPts val="0"/>
              </a:spcAft>
              <a:buNone/>
            </a:pPr>
            <a:r>
              <a:rPr lang="en-US" sz="8000" dirty="0">
                <a:solidFill>
                  <a:srgbClr val="7030A0"/>
                </a:solidFill>
              </a:rPr>
              <a:t>After Murder of George Floyd (2020) -</a:t>
            </a:r>
            <a:endParaRPr sz="8000" dirty="0">
              <a:solidFill>
                <a:srgbClr val="7030A0"/>
              </a:solidFill>
            </a:endParaRPr>
          </a:p>
          <a:p>
            <a:pPr marL="457200" lvl="0" indent="0" algn="l" rtl="0">
              <a:lnSpc>
                <a:spcPct val="115000"/>
              </a:lnSpc>
              <a:spcBef>
                <a:spcPts val="1000"/>
              </a:spcBef>
              <a:spcAft>
                <a:spcPts val="0"/>
              </a:spcAft>
              <a:buNone/>
            </a:pPr>
            <a:r>
              <a:rPr lang="en-US" sz="8000" dirty="0">
                <a:solidFill>
                  <a:srgbClr val="7030A0"/>
                </a:solidFill>
              </a:rPr>
              <a:t>10 School Districts</a:t>
            </a:r>
            <a:endParaRPr sz="8000" dirty="0">
              <a:solidFill>
                <a:srgbClr val="7030A0"/>
              </a:solidFill>
            </a:endParaRPr>
          </a:p>
          <a:p>
            <a:pPr marL="457200" lvl="0" indent="0" algn="l" rtl="0">
              <a:lnSpc>
                <a:spcPct val="115000"/>
              </a:lnSpc>
              <a:spcBef>
                <a:spcPts val="1000"/>
              </a:spcBef>
              <a:spcAft>
                <a:spcPts val="0"/>
              </a:spcAft>
              <a:buNone/>
            </a:pPr>
            <a:r>
              <a:rPr lang="en-US" sz="8000" dirty="0">
                <a:solidFill>
                  <a:srgbClr val="7030A0"/>
                </a:solidFill>
              </a:rPr>
              <a:t>1200+ Students</a:t>
            </a:r>
            <a:endParaRPr sz="8000" dirty="0">
              <a:solidFill>
                <a:srgbClr val="7030A0"/>
              </a:solidFill>
            </a:endParaRPr>
          </a:p>
          <a:p>
            <a:pPr marL="0" lvl="0" indent="0" algn="l" rtl="0">
              <a:spcBef>
                <a:spcPts val="1000"/>
              </a:spcBef>
              <a:spcAft>
                <a:spcPts val="0"/>
              </a:spcAft>
              <a:buNone/>
            </a:pPr>
            <a:endParaRPr sz="6800" dirty="0">
              <a:solidFill>
                <a:srgbClr val="7030A0"/>
              </a:solidFill>
            </a:endParaRPr>
          </a:p>
          <a:p>
            <a:pPr marL="0" lvl="0" indent="0" algn="l" rtl="0">
              <a:spcBef>
                <a:spcPts val="1000"/>
              </a:spcBef>
              <a:spcAft>
                <a:spcPts val="0"/>
              </a:spcAft>
              <a:buNone/>
            </a:pPr>
            <a:endParaRPr sz="1800" dirty="0">
              <a:solidFill>
                <a:srgbClr val="7030A0"/>
              </a:solidFill>
            </a:endParaRPr>
          </a:p>
          <a:p>
            <a:pPr marL="0" lvl="0" indent="0" algn="l" rtl="0">
              <a:spcBef>
                <a:spcPts val="1000"/>
              </a:spcBef>
              <a:spcAft>
                <a:spcPts val="0"/>
              </a:spcAft>
              <a:buNone/>
            </a:pPr>
            <a:endParaRPr sz="1800" dirty="0">
              <a:solidFill>
                <a:srgbClr val="7030A0"/>
              </a:solidFill>
            </a:endParaRPr>
          </a:p>
        </p:txBody>
      </p:sp>
      <p:pic>
        <p:nvPicPr>
          <p:cNvPr id="134" name="Google Shape;134;g257d50211a2_0_49"/>
          <p:cNvPicPr preferRelativeResize="0"/>
          <p:nvPr/>
        </p:nvPicPr>
        <p:blipFill>
          <a:blip r:embed="rId4">
            <a:alphaModFix/>
          </a:blip>
          <a:stretch>
            <a:fillRect/>
          </a:stretch>
        </p:blipFill>
        <p:spPr>
          <a:xfrm>
            <a:off x="462150" y="214025"/>
            <a:ext cx="4309757" cy="1752600"/>
          </a:xfrm>
          <a:prstGeom prst="rect">
            <a:avLst/>
          </a:prstGeom>
          <a:noFill/>
          <a:ln>
            <a:noFill/>
          </a:ln>
        </p:spPr>
      </p:pic>
      <p:pic>
        <p:nvPicPr>
          <p:cNvPr id="135" name="Google Shape;135;g257d50211a2_0_49"/>
          <p:cNvPicPr preferRelativeResize="0"/>
          <p:nvPr/>
        </p:nvPicPr>
        <p:blipFill>
          <a:blip r:embed="rId5">
            <a:alphaModFix/>
          </a:blip>
          <a:stretch>
            <a:fillRect/>
          </a:stretch>
        </p:blipFill>
        <p:spPr>
          <a:xfrm>
            <a:off x="1777311" y="1966625"/>
            <a:ext cx="1679425" cy="166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57d50211a2_0_264"/>
          <p:cNvSpPr txBox="1">
            <a:spLocks noGrp="1"/>
          </p:cNvSpPr>
          <p:nvPr>
            <p:ph type="title"/>
          </p:nvPr>
        </p:nvSpPr>
        <p:spPr>
          <a:xfrm>
            <a:off x="415600" y="377052"/>
            <a:ext cx="11435700" cy="979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dirty="0">
                <a:solidFill>
                  <a:srgbClr val="7030A0"/>
                </a:solidFill>
              </a:rPr>
              <a:t>Original Story -</a:t>
            </a:r>
            <a:endParaRPr b="1" dirty="0">
              <a:solidFill>
                <a:srgbClr val="7030A0"/>
              </a:solidFill>
            </a:endParaRPr>
          </a:p>
          <a:p>
            <a:pPr marL="0" lvl="0" indent="0" algn="l" rtl="0">
              <a:spcBef>
                <a:spcPts val="0"/>
              </a:spcBef>
              <a:spcAft>
                <a:spcPts val="0"/>
              </a:spcAft>
              <a:buNone/>
            </a:pPr>
            <a:r>
              <a:rPr lang="en-US" b="1" dirty="0">
                <a:solidFill>
                  <a:srgbClr val="7030A0"/>
                </a:solidFill>
              </a:rPr>
              <a:t>The World History Teacher and the Muslim Student</a:t>
            </a:r>
            <a:endParaRPr b="1" dirty="0">
              <a:solidFill>
                <a:srgbClr val="7030A0"/>
              </a:solidFill>
            </a:endParaRPr>
          </a:p>
        </p:txBody>
      </p:sp>
      <p:sp>
        <p:nvSpPr>
          <p:cNvPr id="142" name="Google Shape;142;g257d50211a2_0_264"/>
          <p:cNvSpPr txBox="1">
            <a:spLocks noGrp="1"/>
          </p:cNvSpPr>
          <p:nvPr>
            <p:ph type="body" idx="1"/>
          </p:nvPr>
        </p:nvSpPr>
        <p:spPr>
          <a:xfrm>
            <a:off x="415600" y="1799558"/>
            <a:ext cx="11360700" cy="444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300" dirty="0">
                <a:solidFill>
                  <a:srgbClr val="7030A0"/>
                </a:solidFill>
              </a:rPr>
              <a:t>Heterogeneous Group – students of color, Muslim students, white students, Christian students, students of no religious background</a:t>
            </a:r>
            <a:endParaRPr sz="2300" dirty="0">
              <a:solidFill>
                <a:srgbClr val="7030A0"/>
              </a:solidFill>
            </a:endParaRPr>
          </a:p>
          <a:p>
            <a:pPr marL="0" lvl="0" indent="0" algn="l" rtl="0">
              <a:spcBef>
                <a:spcPts val="1000"/>
              </a:spcBef>
              <a:spcAft>
                <a:spcPts val="0"/>
              </a:spcAft>
              <a:buClr>
                <a:schemeClr val="dk1"/>
              </a:buClr>
              <a:buSzPts val="1100"/>
              <a:buFont typeface="Arial"/>
              <a:buNone/>
            </a:pPr>
            <a:endParaRPr sz="2300" dirty="0">
              <a:solidFill>
                <a:srgbClr val="7030A0"/>
              </a:solidFill>
            </a:endParaRPr>
          </a:p>
          <a:p>
            <a:pPr marL="0" lvl="0" indent="0" algn="l" rtl="0">
              <a:spcBef>
                <a:spcPts val="1000"/>
              </a:spcBef>
              <a:spcAft>
                <a:spcPts val="0"/>
              </a:spcAft>
              <a:buClr>
                <a:schemeClr val="dk1"/>
              </a:buClr>
              <a:buSzPts val="1100"/>
              <a:buFont typeface="Arial"/>
              <a:buNone/>
            </a:pPr>
            <a:r>
              <a:rPr lang="en-US" sz="2300" dirty="0">
                <a:solidFill>
                  <a:srgbClr val="7030A0"/>
                </a:solidFill>
              </a:rPr>
              <a:t>Storyline – Conflict</a:t>
            </a:r>
            <a:endParaRPr sz="2300" dirty="0">
              <a:solidFill>
                <a:srgbClr val="7030A0"/>
              </a:solidFill>
            </a:endParaRPr>
          </a:p>
          <a:p>
            <a:pPr marL="469900" lvl="0" indent="0" algn="l" rtl="0">
              <a:spcBef>
                <a:spcPts val="500"/>
              </a:spcBef>
              <a:spcAft>
                <a:spcPts val="0"/>
              </a:spcAft>
              <a:buClr>
                <a:schemeClr val="dk1"/>
              </a:buClr>
              <a:buSzPts val="1100"/>
              <a:buFont typeface="Arial"/>
              <a:buNone/>
            </a:pPr>
            <a:r>
              <a:rPr lang="en-US" sz="2300" dirty="0">
                <a:solidFill>
                  <a:srgbClr val="7030A0"/>
                </a:solidFill>
              </a:rPr>
              <a:t>•Clash of worldviews</a:t>
            </a:r>
            <a:endParaRPr sz="2300" dirty="0">
              <a:solidFill>
                <a:srgbClr val="7030A0"/>
              </a:solidFill>
            </a:endParaRPr>
          </a:p>
          <a:p>
            <a:pPr marL="469900" lvl="0" indent="0" algn="l" rtl="0">
              <a:spcBef>
                <a:spcPts val="500"/>
              </a:spcBef>
              <a:spcAft>
                <a:spcPts val="0"/>
              </a:spcAft>
              <a:buClr>
                <a:schemeClr val="dk1"/>
              </a:buClr>
              <a:buSzPts val="1100"/>
              <a:buFont typeface="Arial"/>
              <a:buNone/>
            </a:pPr>
            <a:r>
              <a:rPr lang="en-US" sz="2300" dirty="0">
                <a:solidFill>
                  <a:srgbClr val="7030A0"/>
                </a:solidFill>
              </a:rPr>
              <a:t>•Postcolonial history in student’s country of origin</a:t>
            </a:r>
            <a:endParaRPr sz="2300" dirty="0">
              <a:solidFill>
                <a:srgbClr val="7030A0"/>
              </a:solidFill>
            </a:endParaRPr>
          </a:p>
          <a:p>
            <a:pPr marL="469900" lvl="0" indent="0" algn="l" rtl="0">
              <a:spcBef>
                <a:spcPts val="500"/>
              </a:spcBef>
              <a:spcAft>
                <a:spcPts val="0"/>
              </a:spcAft>
              <a:buClr>
                <a:schemeClr val="dk1"/>
              </a:buClr>
              <a:buSzPts val="1100"/>
              <a:buFont typeface="Arial"/>
              <a:buNone/>
            </a:pPr>
            <a:r>
              <a:rPr lang="en-US" sz="2300" dirty="0">
                <a:solidFill>
                  <a:srgbClr val="7030A0"/>
                </a:solidFill>
              </a:rPr>
              <a:t>•Majority culture of white, male, Christian teacher and marginalized culture of African, female, Muslim student</a:t>
            </a:r>
            <a:endParaRPr sz="2300" dirty="0">
              <a:solidFill>
                <a:srgbClr val="7030A0"/>
              </a:solidFill>
            </a:endParaRPr>
          </a:p>
          <a:p>
            <a:pPr marL="469900" lvl="0" indent="0" algn="l" rtl="0">
              <a:spcBef>
                <a:spcPts val="500"/>
              </a:spcBef>
              <a:spcAft>
                <a:spcPts val="0"/>
              </a:spcAft>
              <a:buNone/>
            </a:pPr>
            <a:r>
              <a:rPr lang="en-US" sz="2300" dirty="0">
                <a:solidFill>
                  <a:srgbClr val="7030A0"/>
                </a:solidFill>
              </a:rPr>
              <a:t>•Resolution comes when meet in hospital before surgeries</a:t>
            </a:r>
            <a:endParaRPr sz="2300" dirty="0">
              <a:solidFill>
                <a:srgbClr val="7030A0"/>
              </a:solidFill>
            </a:endParaRPr>
          </a:p>
          <a:p>
            <a:pPr marL="469900" lvl="0" indent="0" algn="l" rtl="0">
              <a:spcBef>
                <a:spcPts val="500"/>
              </a:spcBef>
              <a:spcAft>
                <a:spcPts val="0"/>
              </a:spcAft>
              <a:buClr>
                <a:schemeClr val="dk1"/>
              </a:buClr>
              <a:buSzPts val="1100"/>
              <a:buFont typeface="Arial"/>
              <a:buNone/>
            </a:pPr>
            <a:endParaRPr sz="2300" dirty="0">
              <a:solidFill>
                <a:srgbClr val="7030A0"/>
              </a:solidFill>
            </a:endParaRPr>
          </a:p>
          <a:p>
            <a:pPr marL="0" lvl="0" indent="0" algn="l" rtl="0">
              <a:spcBef>
                <a:spcPts val="1000"/>
              </a:spcBef>
              <a:spcAft>
                <a:spcPts val="0"/>
              </a:spcAft>
              <a:buClr>
                <a:schemeClr val="dk1"/>
              </a:buClr>
              <a:buSzPts val="1100"/>
              <a:buFont typeface="Arial"/>
              <a:buNone/>
            </a:pPr>
            <a:r>
              <a:rPr lang="en-US" sz="2300" dirty="0">
                <a:solidFill>
                  <a:srgbClr val="7030A0"/>
                </a:solidFill>
              </a:rPr>
              <a:t>Outcome – Empathy for both characters and empathy for others in their creative group</a:t>
            </a:r>
            <a:endParaRPr sz="2300" dirty="0">
              <a:solidFill>
                <a:srgbClr val="7030A0"/>
              </a:solidFill>
            </a:endParaRPr>
          </a:p>
          <a:p>
            <a:pPr marL="0" lvl="0" indent="0" algn="l" rtl="0">
              <a:spcBef>
                <a:spcPts val="10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7d50211a2_0_78"/>
          <p:cNvSpPr txBox="1">
            <a:spLocks noGrp="1"/>
          </p:cNvSpPr>
          <p:nvPr>
            <p:ph type="title"/>
          </p:nvPr>
        </p:nvSpPr>
        <p:spPr>
          <a:xfrm>
            <a:off x="415600" y="85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highlight>
                  <a:srgbClr val="FFD966"/>
                </a:highlight>
              </a:rPr>
              <a:t>Identities and Roles - [Mariam] </a:t>
            </a:r>
            <a:endParaRPr>
              <a:highlight>
                <a:srgbClr val="FFD966"/>
              </a:highlight>
            </a:endParaRPr>
          </a:p>
        </p:txBody>
      </p:sp>
      <p:sp>
        <p:nvSpPr>
          <p:cNvPr id="148" name="Google Shape;148;g257d50211a2_0_78"/>
          <p:cNvSpPr/>
          <p:nvPr/>
        </p:nvSpPr>
        <p:spPr>
          <a:xfrm>
            <a:off x="3517933" y="2693067"/>
            <a:ext cx="2526900" cy="25455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g257d50211a2_0_78"/>
          <p:cNvSpPr/>
          <p:nvPr/>
        </p:nvSpPr>
        <p:spPr>
          <a:xfrm>
            <a:off x="6044733" y="2744267"/>
            <a:ext cx="2526900" cy="25455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g257d50211a2_0_78"/>
          <p:cNvSpPr/>
          <p:nvPr/>
        </p:nvSpPr>
        <p:spPr>
          <a:xfrm>
            <a:off x="6990367" y="1287300"/>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g257d50211a2_0_78"/>
          <p:cNvSpPr txBox="1"/>
          <p:nvPr/>
        </p:nvSpPr>
        <p:spPr>
          <a:xfrm>
            <a:off x="3838333" y="3200267"/>
            <a:ext cx="13665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u="sng">
                <a:latin typeface="Playfair Display"/>
                <a:ea typeface="Playfair Display"/>
                <a:cs typeface="Playfair Display"/>
                <a:sym typeface="Playfair Display"/>
              </a:rPr>
              <a:t>Identities</a:t>
            </a:r>
            <a:endParaRPr sz="1900" b="1" u="sng">
              <a:latin typeface="Playfair Display"/>
              <a:ea typeface="Playfair Display"/>
              <a:cs typeface="Playfair Display"/>
              <a:sym typeface="Playfair Display"/>
            </a:endParaRPr>
          </a:p>
          <a:p>
            <a:pPr marL="0" lvl="0" indent="0" algn="l" rtl="0">
              <a:spcBef>
                <a:spcPts val="0"/>
              </a:spcBef>
              <a:spcAft>
                <a:spcPts val="0"/>
              </a:spcAft>
              <a:buNone/>
            </a:pPr>
            <a:endParaRPr sz="1900" b="1">
              <a:latin typeface="Playfair Display"/>
              <a:ea typeface="Playfair Display"/>
              <a:cs typeface="Playfair Display"/>
              <a:sym typeface="Playfair Display"/>
            </a:endParaRPr>
          </a:p>
          <a:p>
            <a:pPr marL="0" lvl="0" indent="0" algn="l" rtl="0">
              <a:spcBef>
                <a:spcPts val="0"/>
              </a:spcBef>
              <a:spcAft>
                <a:spcPts val="0"/>
              </a:spcAft>
              <a:buNone/>
            </a:pPr>
            <a:r>
              <a:rPr lang="en-US" sz="1900" b="1">
                <a:solidFill>
                  <a:schemeClr val="accent4"/>
                </a:solidFill>
                <a:latin typeface="Playfair Display"/>
                <a:ea typeface="Playfair Display"/>
                <a:cs typeface="Playfair Display"/>
                <a:sym typeface="Playfair Display"/>
              </a:rPr>
              <a:t>Muslim</a:t>
            </a:r>
            <a:endParaRPr sz="1900" b="1">
              <a:solidFill>
                <a:schemeClr val="accent4"/>
              </a:solidFill>
              <a:latin typeface="Playfair Display"/>
              <a:ea typeface="Playfair Display"/>
              <a:cs typeface="Playfair Display"/>
              <a:sym typeface="Playfair Display"/>
            </a:endParaRPr>
          </a:p>
        </p:txBody>
      </p:sp>
      <p:sp>
        <p:nvSpPr>
          <p:cNvPr id="152" name="Google Shape;152;g257d50211a2_0_78"/>
          <p:cNvSpPr txBox="1"/>
          <p:nvPr/>
        </p:nvSpPr>
        <p:spPr>
          <a:xfrm>
            <a:off x="6948433" y="3191933"/>
            <a:ext cx="15501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     </a:t>
            </a:r>
            <a:r>
              <a:rPr lang="en-US" sz="1900" b="1" u="sng">
                <a:latin typeface="Playfair Display"/>
                <a:ea typeface="Playfair Display"/>
                <a:cs typeface="Playfair Display"/>
                <a:sym typeface="Playfair Display"/>
              </a:rPr>
              <a:t>Roles</a:t>
            </a:r>
            <a:endParaRPr sz="1900" b="1" u="sng">
              <a:latin typeface="Playfair Display"/>
              <a:ea typeface="Playfair Display"/>
              <a:cs typeface="Playfair Display"/>
              <a:sym typeface="Playfair Display"/>
            </a:endParaRPr>
          </a:p>
          <a:p>
            <a:pPr marL="0" lvl="0" indent="0" algn="l" rtl="0">
              <a:spcBef>
                <a:spcPts val="0"/>
              </a:spcBef>
              <a:spcAft>
                <a:spcPts val="0"/>
              </a:spcAft>
              <a:buNone/>
            </a:pPr>
            <a:endParaRPr sz="1900" b="1">
              <a:latin typeface="Playfair Display"/>
              <a:ea typeface="Playfair Display"/>
              <a:cs typeface="Playfair Display"/>
              <a:sym typeface="Playfair Display"/>
            </a:endParaRPr>
          </a:p>
          <a:p>
            <a:pPr marL="0" lvl="0" indent="0" algn="l" rtl="0">
              <a:spcBef>
                <a:spcPts val="0"/>
              </a:spcBef>
              <a:spcAft>
                <a:spcPts val="0"/>
              </a:spcAft>
              <a:buNone/>
            </a:pPr>
            <a:r>
              <a:rPr lang="en-US" sz="1900" b="1">
                <a:solidFill>
                  <a:schemeClr val="accent4"/>
                </a:solidFill>
                <a:latin typeface="Playfair Display"/>
                <a:ea typeface="Playfair Display"/>
                <a:cs typeface="Playfair Display"/>
                <a:sym typeface="Playfair Display"/>
              </a:rPr>
              <a:t>Student </a:t>
            </a:r>
            <a:endParaRPr sz="1900" b="1">
              <a:solidFill>
                <a:schemeClr val="accent4"/>
              </a:solidFill>
              <a:latin typeface="Playfair Display"/>
              <a:ea typeface="Playfair Display"/>
              <a:cs typeface="Playfair Display"/>
              <a:sym typeface="Playfair Display"/>
            </a:endParaRPr>
          </a:p>
        </p:txBody>
      </p:sp>
      <p:sp>
        <p:nvSpPr>
          <p:cNvPr id="153" name="Google Shape;153;g257d50211a2_0_78"/>
          <p:cNvSpPr/>
          <p:nvPr/>
        </p:nvSpPr>
        <p:spPr>
          <a:xfrm>
            <a:off x="8676167" y="254753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g257d50211a2_0_78"/>
          <p:cNvSpPr/>
          <p:nvPr/>
        </p:nvSpPr>
        <p:spPr>
          <a:xfrm>
            <a:off x="8673167" y="4378067"/>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g257d50211a2_0_78"/>
          <p:cNvSpPr/>
          <p:nvPr/>
        </p:nvSpPr>
        <p:spPr>
          <a:xfrm>
            <a:off x="6992933" y="547983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g257d50211a2_0_78"/>
          <p:cNvSpPr/>
          <p:nvPr/>
        </p:nvSpPr>
        <p:spPr>
          <a:xfrm>
            <a:off x="3714700" y="127388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g257d50211a2_0_78"/>
          <p:cNvSpPr/>
          <p:nvPr/>
        </p:nvSpPr>
        <p:spPr>
          <a:xfrm>
            <a:off x="1930300" y="269308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 name="Google Shape;158;g257d50211a2_0_78"/>
          <p:cNvSpPr/>
          <p:nvPr/>
        </p:nvSpPr>
        <p:spPr>
          <a:xfrm>
            <a:off x="2321300" y="4559017"/>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g257d50211a2_0_78"/>
          <p:cNvSpPr/>
          <p:nvPr/>
        </p:nvSpPr>
        <p:spPr>
          <a:xfrm>
            <a:off x="4233133" y="5479817"/>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60" name="Google Shape;160;g257d50211a2_0_78"/>
          <p:cNvCxnSpPr/>
          <p:nvPr/>
        </p:nvCxnSpPr>
        <p:spPr>
          <a:xfrm>
            <a:off x="4657700" y="2350283"/>
            <a:ext cx="83700" cy="361500"/>
          </a:xfrm>
          <a:prstGeom prst="straightConnector1">
            <a:avLst/>
          </a:prstGeom>
          <a:noFill/>
          <a:ln w="28575" cap="flat" cmpd="sng">
            <a:solidFill>
              <a:schemeClr val="dk2"/>
            </a:solidFill>
            <a:prstDash val="solid"/>
            <a:round/>
            <a:headEnd type="none" w="med" len="med"/>
            <a:tailEnd type="none" w="med" len="med"/>
          </a:ln>
        </p:spPr>
      </p:cxnSp>
      <p:cxnSp>
        <p:nvCxnSpPr>
          <p:cNvPr id="161" name="Google Shape;161;g257d50211a2_0_78"/>
          <p:cNvCxnSpPr>
            <a:endCxn id="148" idx="2"/>
          </p:cNvCxnSpPr>
          <p:nvPr/>
        </p:nvCxnSpPr>
        <p:spPr>
          <a:xfrm>
            <a:off x="3117133" y="3553017"/>
            <a:ext cx="400800" cy="412800"/>
          </a:xfrm>
          <a:prstGeom prst="straightConnector1">
            <a:avLst/>
          </a:prstGeom>
          <a:noFill/>
          <a:ln w="28575" cap="flat" cmpd="sng">
            <a:solidFill>
              <a:schemeClr val="dk2"/>
            </a:solidFill>
            <a:prstDash val="solid"/>
            <a:round/>
            <a:headEnd type="none" w="med" len="med"/>
            <a:tailEnd type="none" w="med" len="med"/>
          </a:ln>
        </p:spPr>
      </p:cxnSp>
      <p:cxnSp>
        <p:nvCxnSpPr>
          <p:cNvPr id="162" name="Google Shape;162;g257d50211a2_0_78"/>
          <p:cNvCxnSpPr>
            <a:stCxn id="150" idx="4"/>
          </p:cNvCxnSpPr>
          <p:nvPr/>
        </p:nvCxnSpPr>
        <p:spPr>
          <a:xfrm flipH="1">
            <a:off x="7435717" y="2465400"/>
            <a:ext cx="192900" cy="262800"/>
          </a:xfrm>
          <a:prstGeom prst="straightConnector1">
            <a:avLst/>
          </a:prstGeom>
          <a:noFill/>
          <a:ln w="28575" cap="flat" cmpd="sng">
            <a:solidFill>
              <a:schemeClr val="dk2"/>
            </a:solidFill>
            <a:prstDash val="solid"/>
            <a:round/>
            <a:headEnd type="none" w="med" len="med"/>
            <a:tailEnd type="none" w="med" len="med"/>
          </a:ln>
        </p:spPr>
      </p:cxnSp>
      <p:cxnSp>
        <p:nvCxnSpPr>
          <p:cNvPr id="163" name="Google Shape;163;g257d50211a2_0_78"/>
          <p:cNvCxnSpPr>
            <a:stCxn id="148" idx="3"/>
            <a:endCxn id="158" idx="6"/>
          </p:cNvCxnSpPr>
          <p:nvPr/>
        </p:nvCxnSpPr>
        <p:spPr>
          <a:xfrm flipH="1">
            <a:off x="3597889" y="4865787"/>
            <a:ext cx="290100" cy="282300"/>
          </a:xfrm>
          <a:prstGeom prst="straightConnector1">
            <a:avLst/>
          </a:prstGeom>
          <a:noFill/>
          <a:ln w="28575" cap="flat" cmpd="sng">
            <a:solidFill>
              <a:schemeClr val="dk2"/>
            </a:solidFill>
            <a:prstDash val="solid"/>
            <a:round/>
            <a:headEnd type="none" w="med" len="med"/>
            <a:tailEnd type="none" w="med" len="med"/>
          </a:ln>
        </p:spPr>
      </p:cxnSp>
      <p:cxnSp>
        <p:nvCxnSpPr>
          <p:cNvPr id="164" name="Google Shape;164;g257d50211a2_0_78"/>
          <p:cNvCxnSpPr>
            <a:stCxn id="148" idx="4"/>
          </p:cNvCxnSpPr>
          <p:nvPr/>
        </p:nvCxnSpPr>
        <p:spPr>
          <a:xfrm>
            <a:off x="4781383" y="5238567"/>
            <a:ext cx="132000" cy="281700"/>
          </a:xfrm>
          <a:prstGeom prst="straightConnector1">
            <a:avLst/>
          </a:prstGeom>
          <a:noFill/>
          <a:ln w="28575" cap="flat" cmpd="sng">
            <a:solidFill>
              <a:schemeClr val="dk2"/>
            </a:solidFill>
            <a:prstDash val="solid"/>
            <a:round/>
            <a:headEnd type="none" w="med" len="med"/>
            <a:tailEnd type="none" w="med" len="med"/>
          </a:ln>
        </p:spPr>
      </p:cxnSp>
      <p:cxnSp>
        <p:nvCxnSpPr>
          <p:cNvPr id="165" name="Google Shape;165;g257d50211a2_0_78"/>
          <p:cNvCxnSpPr/>
          <p:nvPr/>
        </p:nvCxnSpPr>
        <p:spPr>
          <a:xfrm rot="10800000">
            <a:off x="8434791" y="4510281"/>
            <a:ext cx="323700" cy="141900"/>
          </a:xfrm>
          <a:prstGeom prst="straightConnector1">
            <a:avLst/>
          </a:prstGeom>
          <a:noFill/>
          <a:ln w="28575" cap="flat" cmpd="sng">
            <a:solidFill>
              <a:schemeClr val="dk2"/>
            </a:solidFill>
            <a:prstDash val="solid"/>
            <a:round/>
            <a:headEnd type="none" w="med" len="med"/>
            <a:tailEnd type="none" w="med" len="med"/>
          </a:ln>
        </p:spPr>
      </p:cxnSp>
      <p:cxnSp>
        <p:nvCxnSpPr>
          <p:cNvPr id="166" name="Google Shape;166;g257d50211a2_0_78"/>
          <p:cNvCxnSpPr>
            <a:stCxn id="153" idx="2"/>
          </p:cNvCxnSpPr>
          <p:nvPr/>
        </p:nvCxnSpPr>
        <p:spPr>
          <a:xfrm flipH="1">
            <a:off x="8454167" y="3136583"/>
            <a:ext cx="222000" cy="322500"/>
          </a:xfrm>
          <a:prstGeom prst="straightConnector1">
            <a:avLst/>
          </a:prstGeom>
          <a:noFill/>
          <a:ln w="28575" cap="flat" cmpd="sng">
            <a:solidFill>
              <a:schemeClr val="dk2"/>
            </a:solidFill>
            <a:prstDash val="solid"/>
            <a:round/>
            <a:headEnd type="none" w="med" len="med"/>
            <a:tailEnd type="none" w="med" len="med"/>
          </a:ln>
        </p:spPr>
      </p:cxnSp>
      <p:cxnSp>
        <p:nvCxnSpPr>
          <p:cNvPr id="167" name="Google Shape;167;g257d50211a2_0_78"/>
          <p:cNvCxnSpPr/>
          <p:nvPr/>
        </p:nvCxnSpPr>
        <p:spPr>
          <a:xfrm flipH="1">
            <a:off x="7732433" y="5149467"/>
            <a:ext cx="177300" cy="330300"/>
          </a:xfrm>
          <a:prstGeom prst="straightConnector1">
            <a:avLst/>
          </a:prstGeom>
          <a:noFill/>
          <a:ln w="28575" cap="flat" cmpd="sng">
            <a:solidFill>
              <a:schemeClr val="dk2"/>
            </a:solidFill>
            <a:prstDash val="solid"/>
            <a:round/>
            <a:headEnd type="none" w="med" len="med"/>
            <a:tailEnd type="none" w="med" len="med"/>
          </a:ln>
        </p:spPr>
      </p:cxnSp>
      <p:sp>
        <p:nvSpPr>
          <p:cNvPr id="168" name="Google Shape;168;g257d50211a2_0_78"/>
          <p:cNvSpPr/>
          <p:nvPr/>
        </p:nvSpPr>
        <p:spPr>
          <a:xfrm>
            <a:off x="5336800" y="3200267"/>
            <a:ext cx="1550100" cy="15885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 name="Google Shape;169;g257d50211a2_0_78"/>
          <p:cNvSpPr txBox="1"/>
          <p:nvPr/>
        </p:nvSpPr>
        <p:spPr>
          <a:xfrm>
            <a:off x="5438400" y="3661100"/>
            <a:ext cx="1448400" cy="569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solidFill>
                  <a:schemeClr val="lt1"/>
                </a:solidFill>
                <a:latin typeface="Playfair Display"/>
                <a:ea typeface="Playfair Display"/>
                <a:cs typeface="Playfair Display"/>
                <a:sym typeface="Playfair Display"/>
              </a:rPr>
              <a:t>Mariam</a:t>
            </a:r>
            <a:endParaRPr sz="2100" b="1">
              <a:solidFill>
                <a:schemeClr val="lt1"/>
              </a:solidFill>
              <a:latin typeface="Playfair Display"/>
              <a:ea typeface="Playfair Display"/>
              <a:cs typeface="Playfair Display"/>
              <a:sym typeface="Playfair Display"/>
            </a:endParaRPr>
          </a:p>
        </p:txBody>
      </p:sp>
      <p:sp>
        <p:nvSpPr>
          <p:cNvPr id="170" name="Google Shape;170;g257d50211a2_0_78"/>
          <p:cNvSpPr txBox="1"/>
          <p:nvPr/>
        </p:nvSpPr>
        <p:spPr>
          <a:xfrm>
            <a:off x="8930942" y="2878763"/>
            <a:ext cx="13665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1300" b="1">
                <a:solidFill>
                  <a:schemeClr val="accent4"/>
                </a:solidFill>
                <a:latin typeface="Playfair Display"/>
                <a:ea typeface="Playfair Display"/>
                <a:cs typeface="Playfair Display"/>
                <a:sym typeface="Playfair Display"/>
              </a:rPr>
              <a:t> Sister </a:t>
            </a:r>
            <a:endParaRPr sz="1300" b="1">
              <a:solidFill>
                <a:schemeClr val="accent4"/>
              </a:solidFill>
              <a:latin typeface="Playfair Display"/>
              <a:ea typeface="Playfair Display"/>
              <a:cs typeface="Playfair Display"/>
              <a:sym typeface="Playfair Display"/>
            </a:endParaRPr>
          </a:p>
        </p:txBody>
      </p:sp>
      <p:sp>
        <p:nvSpPr>
          <p:cNvPr id="171" name="Google Shape;171;g257d50211a2_0_78"/>
          <p:cNvSpPr txBox="1"/>
          <p:nvPr/>
        </p:nvSpPr>
        <p:spPr>
          <a:xfrm>
            <a:off x="7165600" y="1629100"/>
            <a:ext cx="11037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1300" b="1">
                <a:solidFill>
                  <a:schemeClr val="accent4"/>
                </a:solidFill>
                <a:latin typeface="Playfair Display"/>
                <a:ea typeface="Playfair Display"/>
                <a:cs typeface="Playfair Display"/>
                <a:sym typeface="Playfair Display"/>
              </a:rPr>
              <a:t> Daughter</a:t>
            </a:r>
            <a:endParaRPr sz="1300" b="1">
              <a:solidFill>
                <a:schemeClr val="accent4"/>
              </a:solidFill>
              <a:latin typeface="Playfair Display"/>
              <a:ea typeface="Playfair Display"/>
              <a:cs typeface="Playfair Display"/>
              <a:sym typeface="Playfair Display"/>
            </a:endParaRPr>
          </a:p>
        </p:txBody>
      </p:sp>
      <p:sp>
        <p:nvSpPr>
          <p:cNvPr id="172" name="Google Shape;172;g257d50211a2_0_78"/>
          <p:cNvSpPr txBox="1"/>
          <p:nvPr/>
        </p:nvSpPr>
        <p:spPr>
          <a:xfrm>
            <a:off x="8892800" y="4677100"/>
            <a:ext cx="8529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1300" b="1">
                <a:solidFill>
                  <a:schemeClr val="accent4"/>
                </a:solidFill>
                <a:latin typeface="Playfair Display"/>
                <a:ea typeface="Playfair Display"/>
                <a:cs typeface="Playfair Display"/>
                <a:sym typeface="Playfair Display"/>
              </a:rPr>
              <a:t>Friend</a:t>
            </a:r>
            <a:endParaRPr sz="1300" b="1">
              <a:solidFill>
                <a:schemeClr val="accent4"/>
              </a:solidFill>
              <a:latin typeface="Playfair Display"/>
              <a:ea typeface="Playfair Display"/>
              <a:cs typeface="Playfair Display"/>
              <a:sym typeface="Playfair Display"/>
            </a:endParaRPr>
          </a:p>
        </p:txBody>
      </p:sp>
      <p:sp>
        <p:nvSpPr>
          <p:cNvPr id="173" name="Google Shape;173;g257d50211a2_0_78"/>
          <p:cNvSpPr txBox="1"/>
          <p:nvPr/>
        </p:nvSpPr>
        <p:spPr>
          <a:xfrm>
            <a:off x="7158400" y="5794700"/>
            <a:ext cx="10149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1300" b="1">
                <a:solidFill>
                  <a:schemeClr val="accent4"/>
                </a:solidFill>
                <a:latin typeface="Playfair Display"/>
                <a:ea typeface="Playfair Display"/>
                <a:cs typeface="Playfair Display"/>
                <a:sym typeface="Playfair Display"/>
              </a:rPr>
              <a:t> Singer</a:t>
            </a:r>
            <a:endParaRPr sz="1300" b="1">
              <a:solidFill>
                <a:schemeClr val="accent4"/>
              </a:solidFill>
              <a:latin typeface="Playfair Display"/>
              <a:ea typeface="Playfair Display"/>
              <a:cs typeface="Playfair Display"/>
              <a:sym typeface="Playfair Display"/>
            </a:endParaRPr>
          </a:p>
        </p:txBody>
      </p:sp>
      <p:sp>
        <p:nvSpPr>
          <p:cNvPr id="174" name="Google Shape;174;g257d50211a2_0_78"/>
          <p:cNvSpPr txBox="1"/>
          <p:nvPr/>
        </p:nvSpPr>
        <p:spPr>
          <a:xfrm>
            <a:off x="4322000" y="5794700"/>
            <a:ext cx="1014900" cy="615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2400" b="1">
                <a:solidFill>
                  <a:schemeClr val="accent4"/>
                </a:solidFill>
                <a:latin typeface="Playfair Display"/>
                <a:ea typeface="Playfair Display"/>
                <a:cs typeface="Playfair Display"/>
                <a:sym typeface="Playfair Display"/>
              </a:rPr>
              <a:t> 17</a:t>
            </a:r>
            <a:endParaRPr sz="2400" b="1">
              <a:solidFill>
                <a:schemeClr val="accent4"/>
              </a:solidFill>
              <a:latin typeface="Playfair Display"/>
              <a:ea typeface="Playfair Display"/>
              <a:cs typeface="Playfair Display"/>
              <a:sym typeface="Playfair Display"/>
            </a:endParaRPr>
          </a:p>
        </p:txBody>
      </p:sp>
      <p:sp>
        <p:nvSpPr>
          <p:cNvPr id="175" name="Google Shape;175;g257d50211a2_0_78"/>
          <p:cNvSpPr txBox="1"/>
          <p:nvPr/>
        </p:nvSpPr>
        <p:spPr>
          <a:xfrm>
            <a:off x="2594800" y="4981900"/>
            <a:ext cx="10149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1300" b="1">
                <a:solidFill>
                  <a:schemeClr val="accent4"/>
                </a:solidFill>
                <a:latin typeface="Playfair Display"/>
                <a:ea typeface="Playfair Display"/>
                <a:cs typeface="Playfair Display"/>
                <a:sym typeface="Playfair Display"/>
              </a:rPr>
              <a:t>Female </a:t>
            </a:r>
            <a:endParaRPr sz="1300" b="1">
              <a:solidFill>
                <a:schemeClr val="accent4"/>
              </a:solidFill>
              <a:latin typeface="Playfair Display"/>
              <a:ea typeface="Playfair Display"/>
              <a:cs typeface="Playfair Display"/>
              <a:sym typeface="Playfair Display"/>
            </a:endParaRPr>
          </a:p>
        </p:txBody>
      </p:sp>
      <p:sp>
        <p:nvSpPr>
          <p:cNvPr id="176" name="Google Shape;176;g257d50211a2_0_78"/>
          <p:cNvSpPr txBox="1"/>
          <p:nvPr/>
        </p:nvSpPr>
        <p:spPr>
          <a:xfrm>
            <a:off x="3712400" y="1629100"/>
            <a:ext cx="14484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 Democrat</a:t>
            </a:r>
            <a:endParaRPr sz="1300" b="1">
              <a:solidFill>
                <a:schemeClr val="accent4"/>
              </a:solidFill>
              <a:latin typeface="Playfair Display"/>
              <a:ea typeface="Playfair Display"/>
              <a:cs typeface="Playfair Display"/>
              <a:sym typeface="Playfair Display"/>
            </a:endParaRPr>
          </a:p>
        </p:txBody>
      </p:sp>
      <p:sp>
        <p:nvSpPr>
          <p:cNvPr id="177" name="Google Shape;177;g257d50211a2_0_78"/>
          <p:cNvSpPr txBox="1"/>
          <p:nvPr/>
        </p:nvSpPr>
        <p:spPr>
          <a:xfrm>
            <a:off x="2078800" y="3078583"/>
            <a:ext cx="14484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Clr>
                <a:schemeClr val="dk2"/>
              </a:buClr>
              <a:buSzPts val="1500"/>
              <a:buFont typeface="Arial"/>
              <a:buNone/>
            </a:pPr>
            <a:r>
              <a:rPr lang="en-US" sz="1300" b="1" dirty="0">
                <a:solidFill>
                  <a:schemeClr val="accent4"/>
                </a:solidFill>
                <a:latin typeface="Playfair Display"/>
                <a:ea typeface="Playfair Display"/>
                <a:cs typeface="Playfair Display"/>
                <a:sym typeface="Playfair Display"/>
              </a:rPr>
              <a:t>African</a:t>
            </a:r>
            <a:endParaRPr sz="1300" b="1" dirty="0">
              <a:solidFill>
                <a:schemeClr val="accent4"/>
              </a:solidFill>
              <a:latin typeface="Playfair Display"/>
              <a:ea typeface="Playfair Display"/>
              <a:cs typeface="Playfair Display"/>
              <a:sym typeface="Playfair Display"/>
            </a:endParaRPr>
          </a:p>
        </p:txBody>
      </p:sp>
      <p:sp>
        <p:nvSpPr>
          <p:cNvPr id="178" name="Google Shape;178;g257d50211a2_0_78"/>
          <p:cNvSpPr txBox="1"/>
          <p:nvPr/>
        </p:nvSpPr>
        <p:spPr>
          <a:xfrm>
            <a:off x="8426500" y="780133"/>
            <a:ext cx="32172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Lie: </a:t>
            </a:r>
            <a:r>
              <a:rPr lang="en-US" sz="1900">
                <a:latin typeface="Playfair Display"/>
                <a:ea typeface="Playfair Display"/>
                <a:cs typeface="Playfair Display"/>
                <a:sym typeface="Playfair Display"/>
              </a:rPr>
              <a:t>I’m not smart enough.</a:t>
            </a:r>
            <a:endParaRPr sz="1900">
              <a:latin typeface="Playfair Display"/>
              <a:ea typeface="Playfair Display"/>
              <a:cs typeface="Playfair Display"/>
              <a:sym typeface="Playfair Display"/>
            </a:endParaRPr>
          </a:p>
        </p:txBody>
      </p:sp>
      <p:sp>
        <p:nvSpPr>
          <p:cNvPr id="179" name="Google Shape;179;g257d50211a2_0_78"/>
          <p:cNvSpPr txBox="1"/>
          <p:nvPr/>
        </p:nvSpPr>
        <p:spPr>
          <a:xfrm>
            <a:off x="415600" y="5910833"/>
            <a:ext cx="30480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Playfair Display"/>
              <a:ea typeface="Playfair Display"/>
              <a:cs typeface="Playfair Display"/>
              <a:sym typeface="Playfair Display"/>
            </a:endParaRPr>
          </a:p>
        </p:txBody>
      </p:sp>
      <p:sp>
        <p:nvSpPr>
          <p:cNvPr id="180" name="Google Shape;180;g257d50211a2_0_78"/>
          <p:cNvSpPr txBox="1"/>
          <p:nvPr/>
        </p:nvSpPr>
        <p:spPr>
          <a:xfrm>
            <a:off x="315333" y="5800567"/>
            <a:ext cx="40668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Strength//Weakness:</a:t>
            </a:r>
            <a:r>
              <a:rPr lang="en-US" sz="1900">
                <a:latin typeface="Playfair Display"/>
                <a:ea typeface="Playfair Display"/>
                <a:cs typeface="Playfair Display"/>
                <a:sym typeface="Playfair Display"/>
              </a:rPr>
              <a:t> Wants to make everyone happy//She can’t stand up for herself.</a:t>
            </a:r>
            <a:endParaRPr sz="1900">
              <a:latin typeface="Playfair Display"/>
              <a:ea typeface="Playfair Display"/>
              <a:cs typeface="Playfair Display"/>
              <a:sym typeface="Playfair Display"/>
            </a:endParaRPr>
          </a:p>
        </p:txBody>
      </p:sp>
      <p:sp>
        <p:nvSpPr>
          <p:cNvPr id="181" name="Google Shape;181;g257d50211a2_0_78"/>
          <p:cNvSpPr txBox="1"/>
          <p:nvPr/>
        </p:nvSpPr>
        <p:spPr>
          <a:xfrm>
            <a:off x="8851000" y="6005667"/>
            <a:ext cx="26235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Social Style: </a:t>
            </a:r>
            <a:r>
              <a:rPr lang="en-US" sz="1900">
                <a:latin typeface="Playfair Display"/>
                <a:ea typeface="Playfair Display"/>
                <a:cs typeface="Playfair Display"/>
                <a:sym typeface="Playfair Display"/>
              </a:rPr>
              <a:t>Amiable</a:t>
            </a:r>
            <a:endParaRPr sz="1900">
              <a:latin typeface="Playfair Display"/>
              <a:ea typeface="Playfair Display"/>
              <a:cs typeface="Playfair Display"/>
              <a:sym typeface="Playfair Display"/>
            </a:endParaRPr>
          </a:p>
        </p:txBody>
      </p:sp>
      <p:sp>
        <p:nvSpPr>
          <p:cNvPr id="182" name="Google Shape;182;g257d50211a2_0_78"/>
          <p:cNvSpPr txBox="1"/>
          <p:nvPr/>
        </p:nvSpPr>
        <p:spPr>
          <a:xfrm>
            <a:off x="347000" y="917033"/>
            <a:ext cx="3491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Conflict Style:</a:t>
            </a:r>
            <a:r>
              <a:rPr lang="en-US" sz="1900">
                <a:latin typeface="Playfair Display"/>
                <a:ea typeface="Playfair Display"/>
                <a:cs typeface="Playfair Display"/>
                <a:sym typeface="Playfair Display"/>
              </a:rPr>
              <a:t> Compromiser </a:t>
            </a:r>
            <a:endParaRPr sz="1900">
              <a:latin typeface="Playfair Display"/>
              <a:ea typeface="Playfair Display"/>
              <a:cs typeface="Playfair Display"/>
              <a:sym typeface="Playfair Display"/>
            </a:endParaRPr>
          </a:p>
        </p:txBody>
      </p:sp>
      <p:cxnSp>
        <p:nvCxnSpPr>
          <p:cNvPr id="4" name="Straight Arrow Connector 3">
            <a:extLst>
              <a:ext uri="{FF2B5EF4-FFF2-40B4-BE49-F238E27FC236}">
                <a16:creationId xmlns:a16="http://schemas.microsoft.com/office/drawing/2014/main" id="{D0812F78-EA3A-1708-C6C7-BCAE3402C8B0}"/>
              </a:ext>
            </a:extLst>
          </p:cNvPr>
          <p:cNvCxnSpPr/>
          <p:nvPr/>
        </p:nvCxnSpPr>
        <p:spPr>
          <a:xfrm flipH="1">
            <a:off x="5050017" y="4715750"/>
            <a:ext cx="19939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AA49785-C8DE-CD85-792C-A7C57EAA241D}"/>
              </a:ext>
            </a:extLst>
          </p:cNvPr>
          <p:cNvCxnSpPr/>
          <p:nvPr/>
        </p:nvCxnSpPr>
        <p:spPr>
          <a:xfrm flipH="1" flipV="1">
            <a:off x="5055704" y="4981900"/>
            <a:ext cx="2219739" cy="1259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97AB74B-00E9-7EF6-7A21-A7DA8781CED3}"/>
              </a:ext>
            </a:extLst>
          </p:cNvPr>
          <p:cNvCxnSpPr/>
          <p:nvPr/>
        </p:nvCxnSpPr>
        <p:spPr>
          <a:xfrm flipH="1" flipV="1">
            <a:off x="5133016" y="4409667"/>
            <a:ext cx="3976317" cy="7794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57d50211a2_0_173"/>
          <p:cNvSpPr txBox="1">
            <a:spLocks noGrp="1"/>
          </p:cNvSpPr>
          <p:nvPr>
            <p:ph type="title"/>
          </p:nvPr>
        </p:nvSpPr>
        <p:spPr>
          <a:xfrm>
            <a:off x="415600" y="85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highlight>
                  <a:srgbClr val="FFD966"/>
                </a:highlight>
              </a:rPr>
              <a:t>Identities and Roles - [Robert Smith]</a:t>
            </a:r>
            <a:r>
              <a:rPr lang="en-US"/>
              <a:t> </a:t>
            </a:r>
            <a:endParaRPr/>
          </a:p>
        </p:txBody>
      </p:sp>
      <p:sp>
        <p:nvSpPr>
          <p:cNvPr id="188" name="Google Shape;188;g257d50211a2_0_173"/>
          <p:cNvSpPr/>
          <p:nvPr/>
        </p:nvSpPr>
        <p:spPr>
          <a:xfrm>
            <a:off x="3517933" y="2693067"/>
            <a:ext cx="2526900" cy="25455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 name="Google Shape;189;g257d50211a2_0_173"/>
          <p:cNvSpPr/>
          <p:nvPr/>
        </p:nvSpPr>
        <p:spPr>
          <a:xfrm>
            <a:off x="6044733" y="2744267"/>
            <a:ext cx="2526900" cy="25455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g257d50211a2_0_173"/>
          <p:cNvSpPr/>
          <p:nvPr/>
        </p:nvSpPr>
        <p:spPr>
          <a:xfrm>
            <a:off x="6990367" y="1287300"/>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 name="Google Shape;191;g257d50211a2_0_173"/>
          <p:cNvSpPr txBox="1"/>
          <p:nvPr/>
        </p:nvSpPr>
        <p:spPr>
          <a:xfrm>
            <a:off x="3838333" y="3200267"/>
            <a:ext cx="1366500" cy="1123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u="sng">
                <a:latin typeface="Playfair Display"/>
                <a:ea typeface="Playfair Display"/>
                <a:cs typeface="Playfair Display"/>
                <a:sym typeface="Playfair Display"/>
              </a:rPr>
              <a:t>Identities</a:t>
            </a:r>
            <a:endParaRPr sz="1900" b="1" u="sng">
              <a:latin typeface="Playfair Display"/>
              <a:ea typeface="Playfair Display"/>
              <a:cs typeface="Playfair Display"/>
              <a:sym typeface="Playfair Display"/>
            </a:endParaRPr>
          </a:p>
          <a:p>
            <a:pPr marL="0" lvl="0" indent="0" algn="l" rtl="0">
              <a:spcBef>
                <a:spcPts val="0"/>
              </a:spcBef>
              <a:spcAft>
                <a:spcPts val="0"/>
              </a:spcAft>
              <a:buNone/>
            </a:pPr>
            <a:endParaRPr sz="1900" b="1">
              <a:latin typeface="Playfair Display"/>
              <a:ea typeface="Playfair Display"/>
              <a:cs typeface="Playfair Display"/>
              <a:sym typeface="Playfair Display"/>
            </a:endParaRPr>
          </a:p>
          <a:p>
            <a:pPr marL="0" lvl="0" indent="0" algn="l" rtl="0">
              <a:spcBef>
                <a:spcPts val="0"/>
              </a:spcBef>
              <a:spcAft>
                <a:spcPts val="0"/>
              </a:spcAft>
              <a:buNone/>
            </a:pPr>
            <a:r>
              <a:rPr lang="en-US" sz="1900" b="1">
                <a:solidFill>
                  <a:schemeClr val="accent4"/>
                </a:solidFill>
                <a:latin typeface="Playfair Display"/>
                <a:ea typeface="Playfair Display"/>
                <a:cs typeface="Playfair Display"/>
                <a:sym typeface="Playfair Display"/>
              </a:rPr>
              <a:t>Christian</a:t>
            </a:r>
            <a:endParaRPr sz="1900" b="1">
              <a:solidFill>
                <a:schemeClr val="accent4"/>
              </a:solidFill>
              <a:latin typeface="Playfair Display"/>
              <a:ea typeface="Playfair Display"/>
              <a:cs typeface="Playfair Display"/>
              <a:sym typeface="Playfair Display"/>
            </a:endParaRPr>
          </a:p>
        </p:txBody>
      </p:sp>
      <p:sp>
        <p:nvSpPr>
          <p:cNvPr id="192" name="Google Shape;192;g257d50211a2_0_173"/>
          <p:cNvSpPr txBox="1"/>
          <p:nvPr/>
        </p:nvSpPr>
        <p:spPr>
          <a:xfrm>
            <a:off x="6948433" y="3191933"/>
            <a:ext cx="1550100" cy="1708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     </a:t>
            </a:r>
            <a:r>
              <a:rPr lang="en-US" sz="1900" b="1" u="sng">
                <a:latin typeface="Playfair Display"/>
                <a:ea typeface="Playfair Display"/>
                <a:cs typeface="Playfair Display"/>
                <a:sym typeface="Playfair Display"/>
              </a:rPr>
              <a:t>Roles</a:t>
            </a:r>
            <a:endParaRPr sz="1900" b="1" u="sng">
              <a:latin typeface="Playfair Display"/>
              <a:ea typeface="Playfair Display"/>
              <a:cs typeface="Playfair Display"/>
              <a:sym typeface="Playfair Display"/>
            </a:endParaRPr>
          </a:p>
          <a:p>
            <a:pPr marL="0" lvl="0" indent="0" algn="l" rtl="0">
              <a:spcBef>
                <a:spcPts val="0"/>
              </a:spcBef>
              <a:spcAft>
                <a:spcPts val="0"/>
              </a:spcAft>
              <a:buNone/>
            </a:pPr>
            <a:endParaRPr sz="1900" b="1">
              <a:latin typeface="Playfair Display"/>
              <a:ea typeface="Playfair Display"/>
              <a:cs typeface="Playfair Display"/>
              <a:sym typeface="Playfair Display"/>
            </a:endParaRPr>
          </a:p>
          <a:p>
            <a:pPr marL="0" lvl="0" indent="0" algn="l" rtl="0">
              <a:spcBef>
                <a:spcPts val="0"/>
              </a:spcBef>
              <a:spcAft>
                <a:spcPts val="0"/>
              </a:spcAft>
              <a:buNone/>
            </a:pPr>
            <a:r>
              <a:rPr lang="en-US" sz="1900" b="1">
                <a:solidFill>
                  <a:schemeClr val="accent4"/>
                </a:solidFill>
                <a:latin typeface="Playfair Display"/>
                <a:ea typeface="Playfair Display"/>
                <a:cs typeface="Playfair Display"/>
                <a:sym typeface="Playfair Display"/>
              </a:rPr>
              <a:t>Teacher - World History</a:t>
            </a:r>
            <a:endParaRPr sz="1900" b="1">
              <a:solidFill>
                <a:schemeClr val="accent4"/>
              </a:solidFill>
              <a:latin typeface="Playfair Display"/>
              <a:ea typeface="Playfair Display"/>
              <a:cs typeface="Playfair Display"/>
              <a:sym typeface="Playfair Display"/>
            </a:endParaRPr>
          </a:p>
        </p:txBody>
      </p:sp>
      <p:sp>
        <p:nvSpPr>
          <p:cNvPr id="193" name="Google Shape;193;g257d50211a2_0_173"/>
          <p:cNvSpPr/>
          <p:nvPr/>
        </p:nvSpPr>
        <p:spPr>
          <a:xfrm>
            <a:off x="8676167" y="254753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 name="Google Shape;194;g257d50211a2_0_173"/>
          <p:cNvSpPr/>
          <p:nvPr/>
        </p:nvSpPr>
        <p:spPr>
          <a:xfrm>
            <a:off x="8673167" y="4378067"/>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g257d50211a2_0_173"/>
          <p:cNvSpPr/>
          <p:nvPr/>
        </p:nvSpPr>
        <p:spPr>
          <a:xfrm>
            <a:off x="6992933" y="547983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g257d50211a2_0_173"/>
          <p:cNvSpPr/>
          <p:nvPr/>
        </p:nvSpPr>
        <p:spPr>
          <a:xfrm>
            <a:off x="3714700" y="127388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g257d50211a2_0_173"/>
          <p:cNvSpPr/>
          <p:nvPr/>
        </p:nvSpPr>
        <p:spPr>
          <a:xfrm>
            <a:off x="1930300" y="2693083"/>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g257d50211a2_0_173"/>
          <p:cNvSpPr/>
          <p:nvPr/>
        </p:nvSpPr>
        <p:spPr>
          <a:xfrm>
            <a:off x="2321300" y="4559017"/>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g257d50211a2_0_173"/>
          <p:cNvSpPr/>
          <p:nvPr/>
        </p:nvSpPr>
        <p:spPr>
          <a:xfrm>
            <a:off x="4233133" y="5479817"/>
            <a:ext cx="1276500" cy="117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200" name="Google Shape;200;g257d50211a2_0_173"/>
          <p:cNvCxnSpPr/>
          <p:nvPr/>
        </p:nvCxnSpPr>
        <p:spPr>
          <a:xfrm>
            <a:off x="4657700" y="2350283"/>
            <a:ext cx="83700" cy="361500"/>
          </a:xfrm>
          <a:prstGeom prst="straightConnector1">
            <a:avLst/>
          </a:prstGeom>
          <a:noFill/>
          <a:ln w="28575" cap="flat" cmpd="sng">
            <a:solidFill>
              <a:schemeClr val="dk2"/>
            </a:solidFill>
            <a:prstDash val="solid"/>
            <a:round/>
            <a:headEnd type="none" w="med" len="med"/>
            <a:tailEnd type="none" w="med" len="med"/>
          </a:ln>
        </p:spPr>
      </p:cxnSp>
      <p:cxnSp>
        <p:nvCxnSpPr>
          <p:cNvPr id="201" name="Google Shape;201;g257d50211a2_0_173"/>
          <p:cNvCxnSpPr>
            <a:endCxn id="188" idx="2"/>
          </p:cNvCxnSpPr>
          <p:nvPr/>
        </p:nvCxnSpPr>
        <p:spPr>
          <a:xfrm>
            <a:off x="3117133" y="3553017"/>
            <a:ext cx="400800" cy="412800"/>
          </a:xfrm>
          <a:prstGeom prst="straightConnector1">
            <a:avLst/>
          </a:prstGeom>
          <a:noFill/>
          <a:ln w="28575" cap="flat" cmpd="sng">
            <a:solidFill>
              <a:schemeClr val="dk2"/>
            </a:solidFill>
            <a:prstDash val="solid"/>
            <a:round/>
            <a:headEnd type="none" w="med" len="med"/>
            <a:tailEnd type="none" w="med" len="med"/>
          </a:ln>
        </p:spPr>
      </p:cxnSp>
      <p:cxnSp>
        <p:nvCxnSpPr>
          <p:cNvPr id="202" name="Google Shape;202;g257d50211a2_0_173"/>
          <p:cNvCxnSpPr>
            <a:stCxn id="190" idx="4"/>
          </p:cNvCxnSpPr>
          <p:nvPr/>
        </p:nvCxnSpPr>
        <p:spPr>
          <a:xfrm flipH="1">
            <a:off x="7435717" y="2465400"/>
            <a:ext cx="192900" cy="262800"/>
          </a:xfrm>
          <a:prstGeom prst="straightConnector1">
            <a:avLst/>
          </a:prstGeom>
          <a:noFill/>
          <a:ln w="28575" cap="flat" cmpd="sng">
            <a:solidFill>
              <a:schemeClr val="dk2"/>
            </a:solidFill>
            <a:prstDash val="solid"/>
            <a:round/>
            <a:headEnd type="none" w="med" len="med"/>
            <a:tailEnd type="none" w="med" len="med"/>
          </a:ln>
        </p:spPr>
      </p:cxnSp>
      <p:cxnSp>
        <p:nvCxnSpPr>
          <p:cNvPr id="203" name="Google Shape;203;g257d50211a2_0_173"/>
          <p:cNvCxnSpPr>
            <a:stCxn id="188" idx="3"/>
            <a:endCxn id="198" idx="6"/>
          </p:cNvCxnSpPr>
          <p:nvPr/>
        </p:nvCxnSpPr>
        <p:spPr>
          <a:xfrm flipH="1">
            <a:off x="3597889" y="4865787"/>
            <a:ext cx="290100" cy="282300"/>
          </a:xfrm>
          <a:prstGeom prst="straightConnector1">
            <a:avLst/>
          </a:prstGeom>
          <a:noFill/>
          <a:ln w="28575" cap="flat" cmpd="sng">
            <a:solidFill>
              <a:schemeClr val="dk2"/>
            </a:solidFill>
            <a:prstDash val="solid"/>
            <a:round/>
            <a:headEnd type="none" w="med" len="med"/>
            <a:tailEnd type="none" w="med" len="med"/>
          </a:ln>
        </p:spPr>
      </p:cxnSp>
      <p:cxnSp>
        <p:nvCxnSpPr>
          <p:cNvPr id="204" name="Google Shape;204;g257d50211a2_0_173"/>
          <p:cNvCxnSpPr>
            <a:stCxn id="188" idx="4"/>
          </p:cNvCxnSpPr>
          <p:nvPr/>
        </p:nvCxnSpPr>
        <p:spPr>
          <a:xfrm>
            <a:off x="4781383" y="5238567"/>
            <a:ext cx="132000" cy="281700"/>
          </a:xfrm>
          <a:prstGeom prst="straightConnector1">
            <a:avLst/>
          </a:prstGeom>
          <a:noFill/>
          <a:ln w="28575" cap="flat" cmpd="sng">
            <a:solidFill>
              <a:schemeClr val="dk2"/>
            </a:solidFill>
            <a:prstDash val="solid"/>
            <a:round/>
            <a:headEnd type="none" w="med" len="med"/>
            <a:tailEnd type="none" w="med" len="med"/>
          </a:ln>
        </p:spPr>
      </p:cxnSp>
      <p:cxnSp>
        <p:nvCxnSpPr>
          <p:cNvPr id="205" name="Google Shape;205;g257d50211a2_0_173"/>
          <p:cNvCxnSpPr/>
          <p:nvPr/>
        </p:nvCxnSpPr>
        <p:spPr>
          <a:xfrm rot="10800000">
            <a:off x="8434791" y="4510281"/>
            <a:ext cx="323700" cy="141900"/>
          </a:xfrm>
          <a:prstGeom prst="straightConnector1">
            <a:avLst/>
          </a:prstGeom>
          <a:noFill/>
          <a:ln w="28575" cap="flat" cmpd="sng">
            <a:solidFill>
              <a:schemeClr val="dk2"/>
            </a:solidFill>
            <a:prstDash val="solid"/>
            <a:round/>
            <a:headEnd type="none" w="med" len="med"/>
            <a:tailEnd type="none" w="med" len="med"/>
          </a:ln>
        </p:spPr>
      </p:cxnSp>
      <p:cxnSp>
        <p:nvCxnSpPr>
          <p:cNvPr id="206" name="Google Shape;206;g257d50211a2_0_173"/>
          <p:cNvCxnSpPr>
            <a:stCxn id="193" idx="2"/>
          </p:cNvCxnSpPr>
          <p:nvPr/>
        </p:nvCxnSpPr>
        <p:spPr>
          <a:xfrm flipH="1">
            <a:off x="8454167" y="3136583"/>
            <a:ext cx="222000" cy="322500"/>
          </a:xfrm>
          <a:prstGeom prst="straightConnector1">
            <a:avLst/>
          </a:prstGeom>
          <a:noFill/>
          <a:ln w="28575" cap="flat" cmpd="sng">
            <a:solidFill>
              <a:schemeClr val="dk2"/>
            </a:solidFill>
            <a:prstDash val="solid"/>
            <a:round/>
            <a:headEnd type="none" w="med" len="med"/>
            <a:tailEnd type="none" w="med" len="med"/>
          </a:ln>
        </p:spPr>
      </p:cxnSp>
      <p:cxnSp>
        <p:nvCxnSpPr>
          <p:cNvPr id="207" name="Google Shape;207;g257d50211a2_0_173"/>
          <p:cNvCxnSpPr/>
          <p:nvPr/>
        </p:nvCxnSpPr>
        <p:spPr>
          <a:xfrm flipH="1">
            <a:off x="7732433" y="5149467"/>
            <a:ext cx="177300" cy="330300"/>
          </a:xfrm>
          <a:prstGeom prst="straightConnector1">
            <a:avLst/>
          </a:prstGeom>
          <a:noFill/>
          <a:ln w="28575" cap="flat" cmpd="sng">
            <a:solidFill>
              <a:schemeClr val="dk2"/>
            </a:solidFill>
            <a:prstDash val="solid"/>
            <a:round/>
            <a:headEnd type="none" w="med" len="med"/>
            <a:tailEnd type="none" w="med" len="med"/>
          </a:ln>
        </p:spPr>
      </p:cxnSp>
      <p:sp>
        <p:nvSpPr>
          <p:cNvPr id="208" name="Google Shape;208;g257d50211a2_0_173"/>
          <p:cNvSpPr/>
          <p:nvPr/>
        </p:nvSpPr>
        <p:spPr>
          <a:xfrm>
            <a:off x="5336800" y="3200267"/>
            <a:ext cx="1550100" cy="15885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g257d50211a2_0_173"/>
          <p:cNvSpPr txBox="1"/>
          <p:nvPr/>
        </p:nvSpPr>
        <p:spPr>
          <a:xfrm>
            <a:off x="5438400" y="3661100"/>
            <a:ext cx="1448400" cy="892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100" b="1">
                <a:solidFill>
                  <a:schemeClr val="lt1"/>
                </a:solidFill>
                <a:latin typeface="Playfair Display"/>
                <a:ea typeface="Playfair Display"/>
                <a:cs typeface="Playfair Display"/>
                <a:sym typeface="Playfair Display"/>
              </a:rPr>
              <a:t>Robert</a:t>
            </a:r>
            <a:endParaRPr sz="2100" b="1">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en-US" sz="2100" b="1">
                <a:solidFill>
                  <a:schemeClr val="lt1"/>
                </a:solidFill>
                <a:latin typeface="Playfair Display"/>
                <a:ea typeface="Playfair Display"/>
                <a:cs typeface="Playfair Display"/>
                <a:sym typeface="Playfair Display"/>
              </a:rPr>
              <a:t>Smith</a:t>
            </a:r>
            <a:endParaRPr sz="2100" b="1">
              <a:solidFill>
                <a:schemeClr val="lt1"/>
              </a:solidFill>
              <a:latin typeface="Playfair Display"/>
              <a:ea typeface="Playfair Display"/>
              <a:cs typeface="Playfair Display"/>
              <a:sym typeface="Playfair Display"/>
            </a:endParaRPr>
          </a:p>
        </p:txBody>
      </p:sp>
      <p:sp>
        <p:nvSpPr>
          <p:cNvPr id="210" name="Google Shape;210;g257d50211a2_0_173"/>
          <p:cNvSpPr txBox="1"/>
          <p:nvPr/>
        </p:nvSpPr>
        <p:spPr>
          <a:xfrm>
            <a:off x="8850992" y="2843100"/>
            <a:ext cx="13665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 Son</a:t>
            </a:r>
            <a:endParaRPr sz="1300" b="1">
              <a:solidFill>
                <a:schemeClr val="accent4"/>
              </a:solidFill>
              <a:latin typeface="Playfair Display"/>
              <a:ea typeface="Playfair Display"/>
              <a:cs typeface="Playfair Display"/>
              <a:sym typeface="Playfair Display"/>
            </a:endParaRPr>
          </a:p>
        </p:txBody>
      </p:sp>
      <p:sp>
        <p:nvSpPr>
          <p:cNvPr id="211" name="Google Shape;211;g257d50211a2_0_173"/>
          <p:cNvSpPr txBox="1"/>
          <p:nvPr/>
        </p:nvSpPr>
        <p:spPr>
          <a:xfrm>
            <a:off x="7165600" y="1629100"/>
            <a:ext cx="9531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 Father</a:t>
            </a:r>
            <a:endParaRPr sz="1300" b="1">
              <a:solidFill>
                <a:schemeClr val="accent4"/>
              </a:solidFill>
              <a:latin typeface="Playfair Display"/>
              <a:ea typeface="Playfair Display"/>
              <a:cs typeface="Playfair Display"/>
              <a:sym typeface="Playfair Display"/>
            </a:endParaRPr>
          </a:p>
        </p:txBody>
      </p:sp>
      <p:sp>
        <p:nvSpPr>
          <p:cNvPr id="212" name="Google Shape;212;g257d50211a2_0_173"/>
          <p:cNvSpPr txBox="1"/>
          <p:nvPr/>
        </p:nvSpPr>
        <p:spPr>
          <a:xfrm>
            <a:off x="8892800" y="4677100"/>
            <a:ext cx="12765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Husband</a:t>
            </a:r>
            <a:endParaRPr sz="1300" b="1">
              <a:solidFill>
                <a:schemeClr val="accent4"/>
              </a:solidFill>
              <a:latin typeface="Playfair Display"/>
              <a:ea typeface="Playfair Display"/>
              <a:cs typeface="Playfair Display"/>
              <a:sym typeface="Playfair Display"/>
            </a:endParaRPr>
          </a:p>
        </p:txBody>
      </p:sp>
      <p:sp>
        <p:nvSpPr>
          <p:cNvPr id="213" name="Google Shape;213;g257d50211a2_0_173"/>
          <p:cNvSpPr txBox="1"/>
          <p:nvPr/>
        </p:nvSpPr>
        <p:spPr>
          <a:xfrm>
            <a:off x="7158400" y="5794700"/>
            <a:ext cx="852900" cy="646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 Pet Owner</a:t>
            </a:r>
            <a:endParaRPr sz="1300" b="1">
              <a:solidFill>
                <a:schemeClr val="accent4"/>
              </a:solidFill>
              <a:latin typeface="Playfair Display"/>
              <a:ea typeface="Playfair Display"/>
              <a:cs typeface="Playfair Display"/>
              <a:sym typeface="Playfair Display"/>
            </a:endParaRPr>
          </a:p>
        </p:txBody>
      </p:sp>
      <p:sp>
        <p:nvSpPr>
          <p:cNvPr id="214" name="Google Shape;214;g257d50211a2_0_173"/>
          <p:cNvSpPr txBox="1"/>
          <p:nvPr/>
        </p:nvSpPr>
        <p:spPr>
          <a:xfrm>
            <a:off x="4322000" y="5794700"/>
            <a:ext cx="10149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 Male</a:t>
            </a:r>
            <a:endParaRPr sz="1300" b="1">
              <a:solidFill>
                <a:schemeClr val="accent4"/>
              </a:solidFill>
              <a:latin typeface="Playfair Display"/>
              <a:ea typeface="Playfair Display"/>
              <a:cs typeface="Playfair Display"/>
              <a:sym typeface="Playfair Display"/>
            </a:endParaRPr>
          </a:p>
        </p:txBody>
      </p:sp>
      <p:sp>
        <p:nvSpPr>
          <p:cNvPr id="215" name="Google Shape;215;g257d50211a2_0_173"/>
          <p:cNvSpPr txBox="1"/>
          <p:nvPr/>
        </p:nvSpPr>
        <p:spPr>
          <a:xfrm>
            <a:off x="2594800" y="4981900"/>
            <a:ext cx="725700" cy="6003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300" b="1">
                <a:solidFill>
                  <a:schemeClr val="accent4"/>
                </a:solidFill>
                <a:latin typeface="Playfair Display"/>
                <a:ea typeface="Playfair Display"/>
                <a:cs typeface="Playfair Display"/>
                <a:sym typeface="Playfair Display"/>
              </a:rPr>
              <a:t>58</a:t>
            </a:r>
            <a:endParaRPr sz="2300" b="1">
              <a:solidFill>
                <a:schemeClr val="accent4"/>
              </a:solidFill>
              <a:latin typeface="Playfair Display"/>
              <a:ea typeface="Playfair Display"/>
              <a:cs typeface="Playfair Display"/>
              <a:sym typeface="Playfair Display"/>
            </a:endParaRPr>
          </a:p>
        </p:txBody>
      </p:sp>
      <p:sp>
        <p:nvSpPr>
          <p:cNvPr id="216" name="Google Shape;216;g257d50211a2_0_173"/>
          <p:cNvSpPr txBox="1"/>
          <p:nvPr/>
        </p:nvSpPr>
        <p:spPr>
          <a:xfrm>
            <a:off x="3712400" y="1629100"/>
            <a:ext cx="14484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Republican</a:t>
            </a:r>
            <a:endParaRPr sz="1300" b="1">
              <a:solidFill>
                <a:schemeClr val="accent4"/>
              </a:solidFill>
              <a:latin typeface="Playfair Display"/>
              <a:ea typeface="Playfair Display"/>
              <a:cs typeface="Playfair Display"/>
              <a:sym typeface="Playfair Display"/>
            </a:endParaRPr>
          </a:p>
        </p:txBody>
      </p:sp>
      <p:sp>
        <p:nvSpPr>
          <p:cNvPr id="217" name="Google Shape;217;g257d50211a2_0_173"/>
          <p:cNvSpPr txBox="1"/>
          <p:nvPr/>
        </p:nvSpPr>
        <p:spPr>
          <a:xfrm>
            <a:off x="2099125" y="3074563"/>
            <a:ext cx="1448400" cy="4464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300" b="1">
                <a:solidFill>
                  <a:schemeClr val="accent4"/>
                </a:solidFill>
                <a:latin typeface="Playfair Display"/>
                <a:ea typeface="Playfair Display"/>
                <a:cs typeface="Playfair Display"/>
                <a:sym typeface="Playfair Display"/>
              </a:rPr>
              <a:t> White</a:t>
            </a:r>
            <a:endParaRPr sz="1300" b="1">
              <a:solidFill>
                <a:schemeClr val="accent4"/>
              </a:solidFill>
              <a:latin typeface="Playfair Display"/>
              <a:ea typeface="Playfair Display"/>
              <a:cs typeface="Playfair Display"/>
              <a:sym typeface="Playfair Display"/>
            </a:endParaRPr>
          </a:p>
        </p:txBody>
      </p:sp>
      <p:sp>
        <p:nvSpPr>
          <p:cNvPr id="218" name="Google Shape;218;g257d50211a2_0_173"/>
          <p:cNvSpPr txBox="1"/>
          <p:nvPr/>
        </p:nvSpPr>
        <p:spPr>
          <a:xfrm>
            <a:off x="8590500" y="780133"/>
            <a:ext cx="31887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dirty="0">
                <a:latin typeface="Playfair Display"/>
                <a:ea typeface="Playfair Display"/>
                <a:cs typeface="Playfair Display"/>
                <a:sym typeface="Playfair Display"/>
              </a:rPr>
              <a:t>Lie: </a:t>
            </a:r>
            <a:r>
              <a:rPr lang="en-US" sz="1900" dirty="0">
                <a:latin typeface="Playfair Display"/>
                <a:ea typeface="Playfair Display"/>
                <a:cs typeface="Playfair Display"/>
                <a:sym typeface="Playfair Display"/>
              </a:rPr>
              <a:t>I need to be right.</a:t>
            </a:r>
            <a:endParaRPr sz="1900" dirty="0">
              <a:latin typeface="Playfair Display"/>
              <a:ea typeface="Playfair Display"/>
              <a:cs typeface="Playfair Display"/>
              <a:sym typeface="Playfair Display"/>
            </a:endParaRPr>
          </a:p>
        </p:txBody>
      </p:sp>
      <p:sp>
        <p:nvSpPr>
          <p:cNvPr id="219" name="Google Shape;219;g257d50211a2_0_173"/>
          <p:cNvSpPr txBox="1"/>
          <p:nvPr/>
        </p:nvSpPr>
        <p:spPr>
          <a:xfrm>
            <a:off x="143200" y="5425300"/>
            <a:ext cx="4089900" cy="1416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Strength//Weakness:</a:t>
            </a:r>
            <a:r>
              <a:rPr lang="en-US" sz="1900">
                <a:latin typeface="Playfair Display"/>
                <a:ea typeface="Playfair Display"/>
                <a:cs typeface="Playfair Display"/>
                <a:sym typeface="Playfair Display"/>
              </a:rPr>
              <a:t> </a:t>
            </a:r>
            <a:endParaRPr sz="1900">
              <a:latin typeface="Playfair Display"/>
              <a:ea typeface="Playfair Display"/>
              <a:cs typeface="Playfair Display"/>
              <a:sym typeface="Playfair Display"/>
            </a:endParaRPr>
          </a:p>
          <a:p>
            <a:pPr marL="0" lvl="0" indent="0" algn="l" rtl="0">
              <a:spcBef>
                <a:spcPts val="0"/>
              </a:spcBef>
              <a:spcAft>
                <a:spcPts val="0"/>
              </a:spcAft>
              <a:buNone/>
            </a:pPr>
            <a:r>
              <a:rPr lang="en-US" sz="1900">
                <a:latin typeface="Playfair Display"/>
                <a:ea typeface="Playfair Display"/>
                <a:cs typeface="Playfair Display"/>
                <a:sym typeface="Playfair Display"/>
              </a:rPr>
              <a:t>He gets his work done efficiently//He looks over people’s feelings for results  </a:t>
            </a:r>
            <a:endParaRPr sz="1900">
              <a:latin typeface="Playfair Display"/>
              <a:ea typeface="Playfair Display"/>
              <a:cs typeface="Playfair Display"/>
              <a:sym typeface="Playfair Display"/>
            </a:endParaRPr>
          </a:p>
        </p:txBody>
      </p:sp>
      <p:sp>
        <p:nvSpPr>
          <p:cNvPr id="220" name="Google Shape;220;g257d50211a2_0_173"/>
          <p:cNvSpPr txBox="1"/>
          <p:nvPr/>
        </p:nvSpPr>
        <p:spPr>
          <a:xfrm>
            <a:off x="8851000" y="6005667"/>
            <a:ext cx="26235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Social Style: </a:t>
            </a:r>
            <a:r>
              <a:rPr lang="en-US" sz="1900">
                <a:latin typeface="Playfair Display"/>
                <a:ea typeface="Playfair Display"/>
                <a:cs typeface="Playfair Display"/>
                <a:sym typeface="Playfair Display"/>
              </a:rPr>
              <a:t>Driver</a:t>
            </a:r>
            <a:endParaRPr sz="1900">
              <a:latin typeface="Playfair Display"/>
              <a:ea typeface="Playfair Display"/>
              <a:cs typeface="Playfair Display"/>
              <a:sym typeface="Playfair Display"/>
            </a:endParaRPr>
          </a:p>
        </p:txBody>
      </p:sp>
      <p:sp>
        <p:nvSpPr>
          <p:cNvPr id="221" name="Google Shape;221;g257d50211a2_0_173"/>
          <p:cNvSpPr txBox="1"/>
          <p:nvPr/>
        </p:nvSpPr>
        <p:spPr>
          <a:xfrm>
            <a:off x="347000" y="917033"/>
            <a:ext cx="34911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b="1">
                <a:latin typeface="Playfair Display"/>
                <a:ea typeface="Playfair Display"/>
                <a:cs typeface="Playfair Display"/>
                <a:sym typeface="Playfair Display"/>
              </a:rPr>
              <a:t>Conflict Style:</a:t>
            </a:r>
            <a:r>
              <a:rPr lang="en-US" sz="1900">
                <a:latin typeface="Playfair Display"/>
                <a:ea typeface="Playfair Display"/>
                <a:cs typeface="Playfair Display"/>
                <a:sym typeface="Playfair Display"/>
              </a:rPr>
              <a:t> Competitive</a:t>
            </a:r>
            <a:endParaRPr sz="1900">
              <a:latin typeface="Playfair Display"/>
              <a:ea typeface="Playfair Display"/>
              <a:cs typeface="Playfair Display"/>
              <a:sym typeface="Playfair Display"/>
            </a:endParaRPr>
          </a:p>
        </p:txBody>
      </p:sp>
      <p:cxnSp>
        <p:nvCxnSpPr>
          <p:cNvPr id="3" name="Straight Arrow Connector 2">
            <a:extLst>
              <a:ext uri="{FF2B5EF4-FFF2-40B4-BE49-F238E27FC236}">
                <a16:creationId xmlns:a16="http://schemas.microsoft.com/office/drawing/2014/main" id="{E47945D4-0E64-3FBB-8BCF-A9EF33883AC4}"/>
              </a:ext>
            </a:extLst>
          </p:cNvPr>
          <p:cNvCxnSpPr/>
          <p:nvPr/>
        </p:nvCxnSpPr>
        <p:spPr>
          <a:xfrm>
            <a:off x="4756284" y="4782501"/>
            <a:ext cx="20818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DE29BEC-6DCE-C2EC-45B5-BA7B98B459B6}"/>
              </a:ext>
            </a:extLst>
          </p:cNvPr>
          <p:cNvCxnSpPr/>
          <p:nvPr/>
        </p:nvCxnSpPr>
        <p:spPr>
          <a:xfrm flipV="1">
            <a:off x="4322000" y="2086101"/>
            <a:ext cx="2986183" cy="919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2A8082B-6DE0-8CC5-C620-31074BDCF213}"/>
              </a:ext>
            </a:extLst>
          </p:cNvPr>
          <p:cNvCxnSpPr/>
          <p:nvPr/>
        </p:nvCxnSpPr>
        <p:spPr>
          <a:xfrm>
            <a:off x="7089913" y="4970812"/>
            <a:ext cx="345804" cy="7303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Widescreen</PresentationFormat>
  <Paragraphs>159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Playfair Display</vt:lpstr>
      <vt:lpstr>Office Theme</vt:lpstr>
      <vt:lpstr>Positive Deviance:  Looking for the Exceptions</vt:lpstr>
      <vt:lpstr>The Ladle Story </vt:lpstr>
      <vt:lpstr>Positive Deviance Defined</vt:lpstr>
      <vt:lpstr>Other Key Elements</vt:lpstr>
      <vt:lpstr>Polarization in Minnesota </vt:lpstr>
      <vt:lpstr>PowerPoint Presentation</vt:lpstr>
      <vt:lpstr>Original Story - The World History Teacher and the Muslim Student</vt:lpstr>
      <vt:lpstr>Identities and Roles - [Mariam] </vt:lpstr>
      <vt:lpstr>Identities and Roles - [Robert Smith] </vt:lpstr>
      <vt:lpstr>StoryArk Outcome Research</vt:lpstr>
      <vt:lpstr>For addressing polarization…</vt:lpstr>
      <vt:lpstr> RAISE YOUR VOICE:  The Power of Story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2023-07-08T23:27:24Z</dcterms:created>
  <dcterms:modified xsi:type="dcterms:W3CDTF">2023-07-10T19:42:22Z</dcterms:modified>
</cp:coreProperties>
</file>