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69" r:id="rId2"/>
    <p:sldId id="272" r:id="rId3"/>
    <p:sldId id="271" r:id="rId4"/>
    <p:sldId id="273" r:id="rId5"/>
    <p:sldId id="274" r:id="rId6"/>
    <p:sldId id="275" r:id="rId7"/>
    <p:sldId id="276" r:id="rId8"/>
    <p:sldId id="278" r:id="rId9"/>
    <p:sldId id="280" r:id="rId10"/>
    <p:sldId id="281" r:id="rId11"/>
    <p:sldId id="282" r:id="rId12"/>
    <p:sldId id="283" r:id="rId13"/>
  </p:sldIdLst>
  <p:sldSz cx="12192000" cy="6858000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jVNE7ghnlPWYhKBQQf8FiFi92a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3677"/>
  </p:normalViewPr>
  <p:slideViewPr>
    <p:cSldViewPr snapToGrid="0">
      <p:cViewPr varScale="1">
        <p:scale>
          <a:sx n="66" d="100"/>
          <a:sy n="66" d="100"/>
        </p:scale>
        <p:origin x="9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57d50211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57d50211a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257d50211a2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656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7d50211a2_0_16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g257d50211a2_0_169"/>
          <p:cNvSpPr txBox="1">
            <a:spLocks noGrp="1"/>
          </p:cNvSpPr>
          <p:nvPr>
            <p:ph type="body" idx="1"/>
          </p:nvPr>
        </p:nvSpPr>
        <p:spPr>
          <a:xfrm>
            <a:off x="415600" y="1645433"/>
            <a:ext cx="11360700" cy="4446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rtl="0"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rtl="0"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rtl="0"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rtl="0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g257d50211a2_0_169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5000">
              <a:srgbClr val="A9BEE4"/>
            </a:gs>
            <a:gs pos="73000">
              <a:srgbClr val="A9BEE4"/>
            </a:gs>
            <a:gs pos="100000">
              <a:srgbClr val="C5D3ED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8" r:id="rId4"/>
    <p:sldLayoutId id="2147483659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7d50211a2_0_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1" dirty="0">
                <a:solidFill>
                  <a:srgbClr val="7030A0"/>
                </a:solidFill>
              </a:rPr>
              <a:t>The Fourth Turning =</a:t>
            </a:r>
            <a:br>
              <a:rPr lang="en-US" sz="5400" b="1" i="1" dirty="0">
                <a:solidFill>
                  <a:srgbClr val="7030A0"/>
                </a:solidFill>
              </a:rPr>
            </a:br>
            <a:r>
              <a:rPr lang="en-US" sz="5400" b="1" i="1" dirty="0">
                <a:solidFill>
                  <a:srgbClr val="7030A0"/>
                </a:solidFill>
              </a:rPr>
              <a:t> Divisiveness &amp; Polarization </a:t>
            </a:r>
            <a:endParaRPr sz="5400" b="1" i="1" dirty="0"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5400"/>
              <a:buFont typeface="Calibri"/>
              <a:buNone/>
            </a:pPr>
            <a:endParaRPr dirty="0"/>
          </a:p>
        </p:txBody>
      </p:sp>
      <p:sp>
        <p:nvSpPr>
          <p:cNvPr id="94" name="Google Shape;94;g257d50211a2_0_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2599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solidFill>
                  <a:srgbClr val="7030A0"/>
                </a:solidFill>
              </a:rPr>
              <a:t>Presentation By Elizabeth A. Denton, Ph.D.</a:t>
            </a:r>
            <a:endParaRPr sz="9600"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None/>
            </a:pPr>
            <a:r>
              <a:rPr lang="en-US" sz="9600" b="1" dirty="0" err="1">
                <a:solidFill>
                  <a:srgbClr val="7030A0"/>
                </a:solidFill>
              </a:rPr>
              <a:t>Edgewalker</a:t>
            </a:r>
            <a:r>
              <a:rPr lang="en-US" sz="9600" b="1" dirty="0">
                <a:solidFill>
                  <a:srgbClr val="7030A0"/>
                </a:solidFill>
              </a:rPr>
              <a:t> Café</a:t>
            </a:r>
            <a:endParaRPr sz="9600"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None/>
            </a:pPr>
            <a:r>
              <a:rPr lang="en-US" sz="9600" b="1" dirty="0">
                <a:solidFill>
                  <a:srgbClr val="7030A0"/>
                </a:solidFill>
              </a:rPr>
              <a:t>July 10, 2023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None/>
            </a:pPr>
            <a:endParaRPr sz="9600"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rial"/>
              <a:buNone/>
            </a:pPr>
            <a:r>
              <a:rPr lang="en-US" sz="9600" b="1" dirty="0">
                <a:solidFill>
                  <a:srgbClr val="7030A0"/>
                </a:solidFill>
              </a:rPr>
              <a:t>Via Zoom</a:t>
            </a:r>
            <a:endParaRPr sz="9600"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8445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99E2-275A-EA5A-B0F1-CF012813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INDIVIDUAL   -   PERSONAL   -   SELF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348F4-2F91-1964-0F23-82E1AF6E6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3995"/>
            <a:ext cx="10515600" cy="4384236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DO YOUR INNER WORK  /  WORK ON YOUR OWN STUFF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INCREASE YOUR CONSCIOUSNESS AND ENERGY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CLARIFY YOUR VALUES   /  ASSESS YOUR WORLD VIEW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LEARN HISTORY  /  TEACH HISTORY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DECIDE YOUR LEVEL OF INVOLVEMENT/PARTICIPATION/ACTIVISM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FIND YOUR SOURCES OF SUPPORT AND HOPE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EXPAND YOUR KNOWLEDGE OF RESOURCES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PAY ATTENTION TO YOUR OWN SURVIVAL ISSUES -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YOUR FAMILY, HOME, HEALTH, ECONOMICS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CONNECT, CONNECT, CONNECT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2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68BBA-FAE5-0939-2758-FCD1BADC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COLLECTIVE - FAMILY -  COMMUNITY - GLOBAL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6F9F8-A65D-3EDD-3BEC-ECF68352AC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FIND YOUR TRIBE(S), COMMUNITIES, FAMILY OF CHOICE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HAVE CREATIVE CONVERSATIONS WITH LOTS OF PEOPLE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LEARN FROM EACH OTHER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WORK TOGETHER ON ISSUES OF COMMON INTEREST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TEACH HISTORY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JOIN OR START PEACE INITIATIVES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PARTICIPATE IN GLOBAL MEDITATIONS AND/OR PRAYER GROUPS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PARTNER WITH OUR YOUTH, ESPECIALLY GEN </a:t>
            </a:r>
            <a:r>
              <a:rPr lang="en-US" dirty="0" err="1">
                <a:solidFill>
                  <a:srgbClr val="7030A0"/>
                </a:solidFill>
              </a:rPr>
              <a:t>Z’ers</a:t>
            </a: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8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946A-1656-2F42-3700-61048D47C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The Fourth Turning =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Divisiveness &amp; Polarization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D9C04-531D-ADBD-E8E8-050A27AC5A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dirty="0">
                <a:solidFill>
                  <a:srgbClr val="7030A0"/>
                </a:solidFill>
              </a:rPr>
              <a:t>Elizabeth A. Denton, Ph.D.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Executive Coach &amp; Strategic Consultant</a:t>
            </a:r>
            <a:endParaRPr lang="en-US" sz="3600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Leadership / Performance Excellence / Your Future at Work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+1 212-838-6532</a:t>
            </a:r>
          </a:p>
          <a:p>
            <a:pPr marL="114300" indent="0" algn="ctr">
              <a:buNone/>
            </a:pPr>
            <a:r>
              <a:rPr lang="en-US" dirty="0" err="1">
                <a:solidFill>
                  <a:srgbClr val="7030A0"/>
                </a:solidFill>
              </a:rPr>
              <a:t>DrLizDentonUSA@gmail.com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5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F1D2A-30AD-6F08-F170-7967A238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03135"/>
            <a:ext cx="10515600" cy="4351338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b="1" dirty="0">
                <a:solidFill>
                  <a:srgbClr val="7030A0"/>
                </a:solidFill>
              </a:rPr>
              <a:t>THE FOURTH TURNING: AN AMERICAN PROPHECY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What the Cycles of History Tell Us about America’s Next Rendezvous with Destiny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William Strauss and Neil Howe, 1997</a:t>
            </a:r>
          </a:p>
          <a:p>
            <a:pPr marL="114300" indent="0" algn="ctr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rgbClr val="7030A0"/>
                </a:solidFill>
              </a:rPr>
              <a:t>THE FOURTH TURNING IS HER</a:t>
            </a:r>
            <a:r>
              <a:rPr lang="en-US" dirty="0">
                <a:solidFill>
                  <a:srgbClr val="7030A0"/>
                </a:solidFill>
              </a:rPr>
              <a:t>E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What the Seasons of History Tell Us about How and When This Crisis Will End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Neil Howe, 2023</a:t>
            </a:r>
          </a:p>
        </p:txBody>
      </p:sp>
    </p:spTree>
    <p:extLst>
      <p:ext uri="{BB962C8B-B14F-4D97-AF65-F5344CB8AC3E}">
        <p14:creationId xmlns:p14="http://schemas.microsoft.com/office/powerpoint/2010/main" val="402818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0EF2-AACC-653B-AE68-C23A0151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INTERPLAY BETWEEN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EFA1C-B0C0-A73B-F6A8-3CBC4961B7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THE FOUR SEASONS OF HISTORICAL TIME PERIODS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AND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THE FOUR SEASONS OF A HUMAN LIFETIME</a:t>
            </a:r>
          </a:p>
        </p:txBody>
      </p:sp>
    </p:spTree>
    <p:extLst>
      <p:ext uri="{BB962C8B-B14F-4D97-AF65-F5344CB8AC3E}">
        <p14:creationId xmlns:p14="http://schemas.microsoft.com/office/powerpoint/2010/main" val="78973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4827C-AF97-D841-DA10-F9E6A0E4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6626" cy="1325563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FOUR HISTORICAL TIME PERIODS OR SEASONS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5C339-295E-B976-A63D-D768F4D29B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HIGH    /    AWAKENING    /    UNRAVELING    /    CRISIS</a:t>
            </a:r>
          </a:p>
          <a:p>
            <a:pPr marL="114300" indent="0" algn="ctr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OCCUR OVER AN 80-100 YEAR TIME PERIOD CALLED A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SAECULUM</a:t>
            </a:r>
          </a:p>
          <a:p>
            <a:pPr marL="114300" indent="0" algn="ctr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THE LENGTH OF TIME ROUGHLY EQUAL TO THE POTENTIAL LIFETIME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OF A PERSON OR, EQUIVALENTLY,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THE COMPLETE RENEWAL OF A HUMAN POPULATION</a:t>
            </a:r>
          </a:p>
        </p:txBody>
      </p:sp>
    </p:spTree>
    <p:extLst>
      <p:ext uri="{BB962C8B-B14F-4D97-AF65-F5344CB8AC3E}">
        <p14:creationId xmlns:p14="http://schemas.microsoft.com/office/powerpoint/2010/main" val="107985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BA8D-C633-7623-690E-A989F842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FOUR GENERATIONS OR SEASONS OF A LONG HUMAN LIFE OF 80-100 YEARS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D673C-B05F-286B-0216-2CD937C572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CHILDHOOD</a:t>
            </a:r>
          </a:p>
          <a:p>
            <a:pPr marL="114300" indent="0" algn="ctr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YOUNG ADULTHOOD</a:t>
            </a:r>
          </a:p>
          <a:p>
            <a:pPr marL="114300" indent="0" algn="ctr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MIDLIFE</a:t>
            </a:r>
          </a:p>
          <a:p>
            <a:pPr marL="114300" indent="0" algn="ctr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ELDERHOOD</a:t>
            </a:r>
          </a:p>
        </p:txBody>
      </p:sp>
    </p:spTree>
    <p:extLst>
      <p:ext uri="{BB962C8B-B14F-4D97-AF65-F5344CB8AC3E}">
        <p14:creationId xmlns:p14="http://schemas.microsoft.com/office/powerpoint/2010/main" val="53375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4033-55FA-3D01-7035-6B57DACE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REPETITIVE CYCLES OF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FOUR HISTORICAL SEASONS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22F62-AD3D-699D-F181-413819D9D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</a:rPr>
              <a:t>SPRING			HIGH				FIRST TURNING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</a:rPr>
              <a:t>SUMMER			AWAKENING		SECOND TURNING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</a:rPr>
              <a:t>AUTUMN			UNRAVELING		THIRD TURNING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</a:rPr>
              <a:t>WINTER			CRISIS				FOURTH TURNING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6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BA3C-C1D4-57C4-7E4B-C0FA27AF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TURNINGS OF OUR CURRENT SAECULUM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WHICH BEGAN AFTER WWII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9A735-C0C0-69AB-479C-00CE045B61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FIRST TURNING		THE AMERICAN HIGH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</a:rPr>
              <a:t>	SECOND TURNING		THE CONSCIOUSNESS REVOLUTION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</a:rPr>
              <a:t>	THIRD TURNING		THE CULTURE WARS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</a:rPr>
              <a:t>	FOURTH TURNING			?</a:t>
            </a:r>
          </a:p>
        </p:txBody>
      </p:sp>
    </p:spTree>
    <p:extLst>
      <p:ext uri="{BB962C8B-B14F-4D97-AF65-F5344CB8AC3E}">
        <p14:creationId xmlns:p14="http://schemas.microsoft.com/office/powerpoint/2010/main" val="3358968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F5CC-7EB7-7B88-5238-129D26C4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MARGARET MEAD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B25B0-193D-1348-7152-CD145D6A06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NEVER DOUBT THAT A SMALL GROUP</a:t>
            </a:r>
          </a:p>
          <a:p>
            <a:pPr marL="508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 OF THOUGHTFUL, COMMITTED CITIZENS</a:t>
            </a:r>
          </a:p>
          <a:p>
            <a:pPr marL="508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CAN CHANGE THE WORLD;</a:t>
            </a:r>
          </a:p>
          <a:p>
            <a:pPr marL="5080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INDEED, IT’S THE ONLY THING THAT EVER HAS</a:t>
            </a:r>
          </a:p>
        </p:txBody>
      </p:sp>
    </p:spTree>
    <p:extLst>
      <p:ext uri="{BB962C8B-B14F-4D97-AF65-F5344CB8AC3E}">
        <p14:creationId xmlns:p14="http://schemas.microsoft.com/office/powerpoint/2010/main" val="252135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EB00-50CC-B1E3-E6E4-65466259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IN THE MIDDLE OF A FOURTH TURNING…</a:t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E5F0C-70DC-C528-CF36-EE3430F61B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400" dirty="0">
                <a:solidFill>
                  <a:srgbClr val="7030A0"/>
                </a:solidFill>
              </a:rPr>
              <a:t>WHAT CAN WE DO INDIVIDUALLY</a:t>
            </a:r>
          </a:p>
          <a:p>
            <a:pPr marL="114300" indent="0" algn="ctr">
              <a:buNone/>
            </a:pPr>
            <a:r>
              <a:rPr lang="en-US" sz="4400" dirty="0">
                <a:solidFill>
                  <a:srgbClr val="7030A0"/>
                </a:solidFill>
              </a:rPr>
              <a:t>AND AS A COLLECTIVE?</a:t>
            </a:r>
          </a:p>
        </p:txBody>
      </p:sp>
    </p:spTree>
    <p:extLst>
      <p:ext uri="{BB962C8B-B14F-4D97-AF65-F5344CB8AC3E}">
        <p14:creationId xmlns:p14="http://schemas.microsoft.com/office/powerpoint/2010/main" val="386842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Macintosh PowerPoint</Application>
  <PresentationFormat>Widescreen</PresentationFormat>
  <Paragraphs>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The Fourth Turning =  Divisiveness &amp; Polarization  </vt:lpstr>
      <vt:lpstr>PowerPoint Presentation</vt:lpstr>
      <vt:lpstr>INTERPLAY BETWEEN</vt:lpstr>
      <vt:lpstr>FOUR HISTORICAL TIME PERIODS OR SEASONS</vt:lpstr>
      <vt:lpstr>FOUR GENERATIONS OR SEASONS OF A LONG HUMAN LIFE OF 80-100 YEARS</vt:lpstr>
      <vt:lpstr>REPETITIVE CYCLES OF FOUR HISTORICAL SEASONS</vt:lpstr>
      <vt:lpstr>TURNINGS OF OUR CURRENT SAECULUM WHICH BEGAN AFTER WWII</vt:lpstr>
      <vt:lpstr>MARGARET MEAD</vt:lpstr>
      <vt:lpstr>IN THE MIDDLE OF A FOURTH TURNING… </vt:lpstr>
      <vt:lpstr>INDIVIDUAL   -   PERSONAL   -   SELF</vt:lpstr>
      <vt:lpstr>COLLECTIVE - FAMILY -  COMMUNITY - GLOBAL</vt:lpstr>
      <vt:lpstr>The Fourth Turning = Divisiveness &amp; Polarization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2023-07-08T23:27:24Z</dcterms:created>
  <dcterms:modified xsi:type="dcterms:W3CDTF">2023-07-21T16:53:02Z</dcterms:modified>
</cp:coreProperties>
</file>