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2" r:id="rId3"/>
    <p:sldId id="259" r:id="rId4"/>
    <p:sldId id="2986" r:id="rId5"/>
    <p:sldId id="370" r:id="rId6"/>
    <p:sldId id="280" r:id="rId7"/>
    <p:sldId id="310" r:id="rId8"/>
    <p:sldId id="269" r:id="rId9"/>
    <p:sldId id="271" r:id="rId10"/>
    <p:sldId id="29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9E5F7-3BB4-4328-BA6F-25FCD653E3C0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092B1-DDE4-4742-9C26-4C635124D3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5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0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4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45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66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8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4228-8F0D-0FC6-F19C-7F93C33CE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AF40E-3A1F-6570-F32D-13807AB65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37B52-2976-40ED-6077-AF00F739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64B05-81B6-8465-5524-ABBDF8F7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7B025-A811-3C64-5C41-65AB982E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2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F663-54D1-5CDD-2335-C2CC0B86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A6B9A-BB2C-1FD7-008C-36C2D0FD3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20249-4A98-4F8A-1EAF-0274BAB2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4ACCC-4132-F7C3-7D61-51BE41CE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AF860-647A-5389-E803-D492BA43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2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B10EA-85A8-6A14-62FB-D8B021FC8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FA75E-1536-95B7-C33B-C009CD5E4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FE8B6-EB12-6B4F-D844-232164E2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2CAE-06EC-2223-29A9-147FA76F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57A04-AA82-8D99-AA9E-BC727065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0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8675-3E14-3793-398C-3FE8BEB0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9B6F2-DE12-0396-B262-79DECA6B1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7214-3D1E-CD76-E3BB-1A96C136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0FF3-78A6-F0CB-C9A5-924AE22D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81366-027F-9BAF-D479-D3A262C4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D5E1-B0F3-E972-F24E-C40BF28B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6F5C0-4523-0FFB-F57F-65855D07D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101EC-D3B6-223E-7236-79EBA4BD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A9955-057D-0B29-70F3-8E476F14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37474-30EC-924A-3A3B-F36ABAC4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1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5CA17-B5FD-DBED-6C67-62E70F42E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24B87-D233-6177-02F3-D1CBD105A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A5588-A966-189F-4425-90BBF98AF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55DD4-DFAF-E40F-93BA-23D391B3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EB850-BE16-E865-0495-5C27F938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E9D62-AA65-357A-CACD-FAAA0108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6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ED7C-7D2F-BB7D-7B22-614811E39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6D384-4AB1-FEAA-C334-AE0929881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99520-478B-D2EA-707B-21EEC79DF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36075-9278-2337-7921-4E9FF48F6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BE6D85-E48F-340B-CE5B-E723120D5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977B0B-3F2D-EE74-ADDB-9D43CEDB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230BF-9A7D-7D66-3564-2BDB43D3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53119-5C2A-9555-AB86-5F4FFAC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3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E4DB-0621-F8B5-8522-600A01F1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59DA2-BB93-D991-EC6C-C3886A9C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8D87E-0ABF-67D2-2CED-45BAABEC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B621D-A43A-E29C-56AE-97B02391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01D36-9B06-4F24-6702-1827A5091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D0316-5045-6862-1EF7-BD031F2B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F367E-394C-A098-2A37-3C8851D8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315E-AE1F-C1C5-5E9A-2E010C89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C3D05-B6BC-225F-BA91-919CC25A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717E2-7674-D761-5888-8D9B7F053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E6A0D-5F46-2CD9-EC67-90666801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BA47C-17EF-F5A7-CC00-21180065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DFBE8-6264-9DC0-E1A9-64E4C823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D2D9-C8D8-5545-95B7-9CA29FC6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F2B09-63FF-C992-BF21-162FD7B6B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9B4AB-D89A-04DF-8843-24FD37CC6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93343-2FE4-3F42-A576-A70642041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B98BE-70BB-25C3-3BF2-B0C9B53D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60BAE-8DAE-330C-0042-02A6DA06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9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A6145-ACD1-59DE-B86E-42DD6DA6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78CB0-AF44-C496-6C71-9CE55E0E7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4207C-6771-5584-BD50-F1BF5AEA4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4760-8968-4FB4-A63C-992900B86871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50E4A-63F0-21D8-FA58-DD86662FA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0A3D2-F44D-18EB-08A7-503EAA52E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E304-904E-49E3-A901-0C59C0513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9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mwalshcounselling.ie/wp-content/uploads/2014/08/diagram-for-blog-1.p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78" y="2035162"/>
            <a:ext cx="11377059" cy="883997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>
                <a:solidFill>
                  <a:srgbClr val="7030A0"/>
                </a:solidFill>
              </a:rPr>
              <a:t>Cultivating Egoence in a Polarized Wo</a:t>
            </a:r>
            <a:r>
              <a:rPr lang="en-US" sz="5400" b="1" dirty="0">
                <a:solidFill>
                  <a:srgbClr val="7030A0"/>
                </a:solidFill>
              </a:rPr>
              <a:t>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3246" y="3713129"/>
            <a:ext cx="6883121" cy="171826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Presentation Kim Byas, Sr., PhD, MPH, FACHE</a:t>
            </a:r>
          </a:p>
          <a:p>
            <a:pPr algn="ctr"/>
            <a:r>
              <a:rPr lang="en-US" b="1" dirty="0" err="1">
                <a:solidFill>
                  <a:srgbClr val="7030A0"/>
                </a:solidFill>
              </a:rPr>
              <a:t>Edgewalker</a:t>
            </a:r>
            <a:r>
              <a:rPr lang="en-US" b="1" dirty="0">
                <a:solidFill>
                  <a:srgbClr val="7030A0"/>
                </a:solidFill>
              </a:rPr>
              <a:t> Café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July 10, 2023, 11:00 – 12:30 ET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Via Zoom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B22C725-86DA-4919-AE1E-8F1B483AE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804" y="1586700"/>
            <a:ext cx="9966960" cy="936376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7030A0"/>
                </a:solidFill>
              </a:rPr>
              <a:t>Cultivating Egoence in a Polarized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314" y="3198284"/>
            <a:ext cx="10931371" cy="268275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rgbClr val="7030A0"/>
                </a:solidFill>
              </a:rPr>
              <a:t>Kim Byas, Sr., PhD, MPH, FACHE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rgbClr val="7030A0"/>
                </a:solidFill>
              </a:rPr>
              <a:t>Founder and CEO, Leadership Lessons From…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rgbClr val="7030A0"/>
                </a:solidFill>
              </a:rPr>
              <a:t>+1 312-404-9667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rgbClr val="7030A0"/>
                </a:solidFill>
              </a:rPr>
              <a:t>kbyassr@leadershiplessonsfrom.org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rgbClr val="7030A0"/>
                </a:solidFill>
              </a:rPr>
              <a:t>www.leadershiplessonsfrom.org </a:t>
            </a:r>
          </a:p>
        </p:txBody>
      </p:sp>
    </p:spTree>
    <p:extLst>
      <p:ext uri="{BB962C8B-B14F-4D97-AF65-F5344CB8AC3E}">
        <p14:creationId xmlns:p14="http://schemas.microsoft.com/office/powerpoint/2010/main" val="16811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58" y="1553793"/>
            <a:ext cx="10510684" cy="1066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Presentation Thesis: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89" y="2940398"/>
            <a:ext cx="9452009" cy="97720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800" b="1" dirty="0">
                <a:solidFill>
                  <a:srgbClr val="7030A0"/>
                </a:solidFill>
              </a:rPr>
              <a:t>Living consciously requires egoence.</a:t>
            </a:r>
          </a:p>
        </p:txBody>
      </p:sp>
    </p:spTree>
    <p:extLst>
      <p:ext uri="{BB962C8B-B14F-4D97-AF65-F5344CB8AC3E}">
        <p14:creationId xmlns:p14="http://schemas.microsoft.com/office/powerpoint/2010/main" val="387469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66" y="1173145"/>
            <a:ext cx="8661679" cy="1066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87" y="2387066"/>
            <a:ext cx="8989996" cy="3570972"/>
          </a:xfrm>
        </p:spPr>
        <p:txBody>
          <a:bodyPr>
            <a:noAutofit/>
          </a:bodyPr>
          <a:lstStyle/>
          <a:p>
            <a:pPr marL="624078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Change and Flux:  A Constant</a:t>
            </a:r>
          </a:p>
          <a:p>
            <a:pPr marL="624078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A Personal Example</a:t>
            </a:r>
          </a:p>
          <a:p>
            <a:pPr marL="624078" indent="-514350">
              <a:buFont typeface="Arial" panose="020B0604020202020204" pitchFamily="34" charset="0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Egoence: Embracing What is true</a:t>
            </a:r>
          </a:p>
          <a:p>
            <a:pPr marL="624078" indent="-514350"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Method and Practice for Living with Egoence</a:t>
            </a:r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073A102-EAF4-4165-28E8-C2500F27834D}"/>
              </a:ext>
            </a:extLst>
          </p:cNvPr>
          <p:cNvSpPr txBox="1"/>
          <p:nvPr/>
        </p:nvSpPr>
        <p:spPr>
          <a:xfrm>
            <a:off x="1326381" y="305389"/>
            <a:ext cx="8929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Personal Example of Consciousness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648F33-B25A-F19F-F46C-761BB7449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074" y="1424539"/>
            <a:ext cx="11640152" cy="42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3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6000" dirty="0">
                <a:solidFill>
                  <a:srgbClr val="7030A0"/>
                </a:solidFill>
              </a:rPr>
              <a:t>A Working Definition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1280160" y="2082800"/>
            <a:ext cx="9403882" cy="34132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000" i="1" dirty="0">
                <a:solidFill>
                  <a:srgbClr val="7030A0"/>
                </a:solidFill>
              </a:rPr>
              <a:t>Egoence</a:t>
            </a:r>
            <a:r>
              <a:rPr lang="en-US" sz="4000" dirty="0">
                <a:solidFill>
                  <a:srgbClr val="7030A0"/>
                </a:solidFill>
              </a:rPr>
              <a:t> is being conscious of ourselves in relationship to the whole; and discerning how to respond and accept the responsibility implied by that consciousness.</a:t>
            </a:r>
          </a:p>
          <a:p>
            <a:pPr marL="0" indent="0">
              <a:buNone/>
              <a:defRPr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Source: Kutscherauer, J. L. (2007).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F8BF3E6-F615-4D10-9978-32592DAADDB5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6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445" y="211016"/>
            <a:ext cx="10441858" cy="173752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Egoence ≡ Consciousness of the Self + Contexts + Relationships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D1179C-8220-7F26-174B-3EA82600B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86" y="1723763"/>
            <a:ext cx="4466122" cy="43112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D7C836-2E02-E0F1-4FA1-0B39C259C682}"/>
              </a:ext>
            </a:extLst>
          </p:cNvPr>
          <p:cNvSpPr txBox="1"/>
          <p:nvPr/>
        </p:nvSpPr>
        <p:spPr>
          <a:xfrm>
            <a:off x="1633934" y="6131292"/>
            <a:ext cx="926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Source: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https://timwalshcounselling.ie/wp-content/uploads/2014/08/diagram-for-blog-1.png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959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287" y="597648"/>
            <a:ext cx="9875520" cy="135636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7030A0"/>
                </a:solidFill>
              </a:rPr>
              <a:t>Consistent and Proven Methods for Nurturing Egoence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525" y="2088683"/>
            <a:ext cx="10549288" cy="435061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Being aware and conscious of one’s own feelings, thoughts, and actions.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7030A0"/>
                </a:solidFill>
              </a:rPr>
              <a:t>Nurturing egoence and embracing the “…Other as sacred.” (Buber, 1970) through a w</a:t>
            </a:r>
            <a:r>
              <a:rPr lang="en-US" altLang="en-US" sz="3200" b="1" dirty="0">
                <a:solidFill>
                  <a:srgbClr val="7030A0"/>
                </a:solidFill>
              </a:rPr>
              <a:t>ell-established method that nurtures unfolding and egoence.</a:t>
            </a:r>
          </a:p>
          <a:p>
            <a:pPr marL="1074420" lvl="2" indent="-571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3200" b="1" dirty="0">
                <a:solidFill>
                  <a:srgbClr val="7030A0"/>
                </a:solidFill>
              </a:rPr>
              <a:t>Spiritual practice;</a:t>
            </a:r>
          </a:p>
          <a:p>
            <a:pPr marL="1074420" lvl="2" indent="-571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3200" b="1" dirty="0">
                <a:solidFill>
                  <a:srgbClr val="7030A0"/>
                </a:solidFill>
              </a:rPr>
              <a:t>Meditation; and </a:t>
            </a:r>
          </a:p>
          <a:p>
            <a:pPr marL="1074420" lvl="2" indent="-571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Journaling.</a:t>
            </a:r>
          </a:p>
          <a:p>
            <a:pPr eaLnBrk="1" hangingPunct="1">
              <a:defRPr/>
            </a:pP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256FCE-F768-49C2-B14F-7040AF95BA46}" type="slidenum">
              <a:rPr lang="en-US" altLang="en-US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834097"/>
            <a:ext cx="9875520" cy="135636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540" y="2279570"/>
            <a:ext cx="8671728" cy="309629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We live with constant change.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Consciousness leads to egoence.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Nurturing egoence requires a method and consistent practice.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 Egoence supports a conscious life—even in a polarized world.</a:t>
            </a:r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38" y="982765"/>
            <a:ext cx="10766323" cy="61797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535" y="1771048"/>
            <a:ext cx="9432757" cy="4591251"/>
          </a:xfrm>
        </p:spPr>
        <p:txBody>
          <a:bodyPr>
            <a:noAutofit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Buber, M., &amp; Kaufmann, W.A. (1970). I and Thou. New York: Simon &amp; Schuster. (https://drive.google.com/file/d/16g0n0k3-RXJ0gxKrM2DVCMEJ-Azz29K1/view?pli=1)</a:t>
            </a:r>
          </a:p>
          <a:p>
            <a:pPr marL="0" indent="-457200">
              <a:spcBef>
                <a:spcPts val="0"/>
              </a:spcBef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Cafhglobal.com (https://www.cafhglobal.com/)  </a:t>
            </a:r>
          </a:p>
          <a:p>
            <a:pPr marL="0" indent="-457200">
              <a:spcBef>
                <a:spcPts val="0"/>
              </a:spcBef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Kutscherauer, J.L. (2007).  Caring for our inner biosphere: Extract from the Closing Address from the Cafh Annual Assembly.  Mendoza, Argentina: Cafh Order (https://www.seedsofunfolding.org/articles/features-list/36-caring-for-our-inner-biosphere.html). </a:t>
            </a:r>
          </a:p>
        </p:txBody>
      </p:sp>
    </p:spTree>
    <p:extLst>
      <p:ext uri="{BB962C8B-B14F-4D97-AF65-F5344CB8AC3E}">
        <p14:creationId xmlns:p14="http://schemas.microsoft.com/office/powerpoint/2010/main" val="4601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381</Words>
  <Application>Microsoft Office PowerPoint</Application>
  <PresentationFormat>Widescreen</PresentationFormat>
  <Paragraphs>53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Tahoma</vt:lpstr>
      <vt:lpstr>Office Theme</vt:lpstr>
      <vt:lpstr>Cultivating Egoence in a Polarized World</vt:lpstr>
      <vt:lpstr>Presentation Thesis:</vt:lpstr>
      <vt:lpstr>Presentation Outline</vt:lpstr>
      <vt:lpstr>PowerPoint Presentation</vt:lpstr>
      <vt:lpstr>A Working Definition</vt:lpstr>
      <vt:lpstr>Egoence ≡ Consciousness of the Self + Contexts + Relationships</vt:lpstr>
      <vt:lpstr>Consistent and Proven Methods for Nurturing Egoence</vt:lpstr>
      <vt:lpstr>Summary</vt:lpstr>
      <vt:lpstr>Resources</vt:lpstr>
      <vt:lpstr>Cultivating Egoence in a Polarized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Egoence and successful Nursing Leadership</dc:title>
  <dc:creator>Kim Byas, Sr., PhD</dc:creator>
  <cp:lastModifiedBy>Kim Byas, Sr., PhD</cp:lastModifiedBy>
  <cp:revision>16</cp:revision>
  <dcterms:created xsi:type="dcterms:W3CDTF">2022-07-04T04:53:56Z</dcterms:created>
  <dcterms:modified xsi:type="dcterms:W3CDTF">2023-07-11T21:17:22Z</dcterms:modified>
</cp:coreProperties>
</file>