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8" r:id="rId4"/>
    <p:sldId id="261" r:id="rId5"/>
    <p:sldId id="260" r:id="rId6"/>
    <p:sldId id="269" r:id="rId7"/>
    <p:sldId id="266" r:id="rId8"/>
    <p:sldId id="275" r:id="rId9"/>
    <p:sldId id="277" r:id="rId10"/>
    <p:sldId id="274" r:id="rId11"/>
    <p:sldId id="271" r:id="rId12"/>
    <p:sldId id="276" r:id="rId13"/>
    <p:sldId id="27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4"/>
    <p:restoredTop sz="94387"/>
  </p:normalViewPr>
  <p:slideViewPr>
    <p:cSldViewPr snapToGrid="0">
      <p:cViewPr>
        <p:scale>
          <a:sx n="181" d="100"/>
          <a:sy n="181" d="100"/>
        </p:scale>
        <p:origin x="-1064" y="-4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Isaiah%2011&amp;version=NRSVUE#fen-NRSVUE-17891b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75D5F-3454-10A4-5FC2-4E1C774448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Understanding Polarization  from  Social Science Frameworks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585CE-3B78-1EDB-3A11-C3E728F68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Graham Hart, M.Div. Th.M.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LeaderWise</a:t>
            </a:r>
            <a:r>
              <a:rPr lang="en-US" dirty="0">
                <a:solidFill>
                  <a:schemeClr val="tx1"/>
                </a:solidFill>
              </a:rPr>
              <a:t> Staff Associate –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Coach, Consultant, Conflict Mediation 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graham@leaderwise.org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368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21A1-3F43-369E-0C4B-C4931BCB9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59" y="333375"/>
            <a:ext cx="8596668" cy="1320800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Some Next Steps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2FE1EC-C57B-5C66-C7DF-580631563D7D}"/>
              </a:ext>
            </a:extLst>
          </p:cNvPr>
          <p:cNvSpPr txBox="1"/>
          <p:nvPr/>
        </p:nvSpPr>
        <p:spPr>
          <a:xfrm>
            <a:off x="477461" y="1509484"/>
            <a:ext cx="8596668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6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old proposal –the creation of a $$$ fund whose purpose is to build a global collaborative network that brings together people and organizations committed to the Flouring of all. 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138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D52-3EC4-E836-2E1D-DC9201F41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7807"/>
            <a:ext cx="10906381" cy="1002688"/>
          </a:xfrm>
        </p:spPr>
        <p:txBody>
          <a:bodyPr>
            <a:noAutofit/>
          </a:bodyPr>
          <a:lstStyle/>
          <a:p>
            <a:pPr marL="457200" marR="0" lvl="1" fontAlgn="base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rgbClr val="555555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 FLOURISHING FOR ALL FUND</a:t>
            </a:r>
            <a:br>
              <a:rPr lang="en-US" sz="400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00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320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9759F16-F289-EC9D-E62A-4B38BC229218}"/>
              </a:ext>
            </a:extLst>
          </p:cNvPr>
          <p:cNvSpPr txBox="1">
            <a:spLocks/>
          </p:cNvSpPr>
          <p:nvPr/>
        </p:nvSpPr>
        <p:spPr>
          <a:xfrm>
            <a:off x="354677" y="1338753"/>
            <a:ext cx="9886604" cy="59459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develop a Flourishing For All  Social Media Platform. 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fund the creation of video and written content for social media and the internet. </a:t>
            </a: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curate the massive amount  of research, articles, videos,  and work related to the flourishing of all  and make it  </a:t>
            </a:r>
            <a:r>
              <a:rPr lang="en-US" sz="32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readily </a:t>
            </a:r>
            <a:r>
              <a:rPr lang="en-US" sz="3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accessible </a:t>
            </a:r>
            <a:endParaRPr lang="en-US" sz="32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008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C1B6A-13B6-FFDC-E12E-5984E3AEF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352491" cy="1320800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chemeClr val="tx1"/>
                </a:solidFill>
              </a:rPr>
              <a:t>Why - THE DIFFUSIIN OF INNOVATION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008C52-2875-AFD5-5298-12E9B2E33E30}"/>
              </a:ext>
            </a:extLst>
          </p:cNvPr>
          <p:cNvSpPr txBox="1"/>
          <p:nvPr/>
        </p:nvSpPr>
        <p:spPr>
          <a:xfrm>
            <a:off x="277284" y="1252755"/>
            <a:ext cx="93524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it just takes 20% of any group to effect change…</a:t>
            </a:r>
            <a:endParaRPr lang="en-US" sz="3600" dirty="0"/>
          </a:p>
        </p:txBody>
      </p:sp>
      <p:pic>
        <p:nvPicPr>
          <p:cNvPr id="1026" name="Picture 2" descr="What is the The Diffusion of Innovation model? | Smart Insights">
            <a:extLst>
              <a:ext uri="{FF2B5EF4-FFF2-40B4-BE49-F238E27FC236}">
                <a16:creationId xmlns:a16="http://schemas.microsoft.com/office/drawing/2014/main" id="{B4AF84D3-6AE7-0F53-7188-FD66A01C8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2423307"/>
            <a:ext cx="8238066" cy="393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638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D52-3EC4-E836-2E1D-DC9201F41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98948"/>
            <a:ext cx="10906381" cy="1396561"/>
          </a:xfrm>
        </p:spPr>
        <p:txBody>
          <a:bodyPr>
            <a:noAutofit/>
          </a:bodyPr>
          <a:lstStyle/>
          <a:p>
            <a:pPr marL="457200" marR="0" lvl="1" fontAlgn="base">
              <a:spcBef>
                <a:spcPts val="0"/>
              </a:spcBef>
              <a:spcAft>
                <a:spcPts val="0"/>
              </a:spcAft>
            </a:pPr>
            <a:b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000" b="1" u="sng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WHY – ITS AN OLD -NEW – BOLD VISION</a:t>
            </a:r>
            <a:br>
              <a:rPr lang="en-US" sz="400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00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9759F16-F289-EC9D-E62A-4B38BC229218}"/>
              </a:ext>
            </a:extLst>
          </p:cNvPr>
          <p:cNvSpPr txBox="1">
            <a:spLocks/>
          </p:cNvSpPr>
          <p:nvPr/>
        </p:nvSpPr>
        <p:spPr>
          <a:xfrm>
            <a:off x="1028444" y="1455182"/>
            <a:ext cx="8705721" cy="57764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wolf shall live with the lamb;</a:t>
            </a:r>
            <a:br>
              <a:rPr lang="en-US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the leopard shall lie down with the kid;</a:t>
            </a:r>
            <a:br>
              <a:rPr lang="en-US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calf and the lion will feed</a:t>
            </a:r>
            <a:r>
              <a:rPr lang="en-US" i="1" kern="1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i="1" u="sng" kern="1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 tooltip="See footnote b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r>
              <a:rPr lang="en-US" i="1" kern="1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together,</a:t>
            </a:r>
            <a:br>
              <a:rPr lang="en-US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and a little child shall lead them…</a:t>
            </a:r>
            <a:br>
              <a:rPr lang="en-US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i="1" kern="1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\9 </a:t>
            </a:r>
            <a:r>
              <a:rPr lang="en-US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will not hurt or destroy</a:t>
            </a:r>
            <a:br>
              <a:rPr lang="en-US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 on all my holy mountain,</a:t>
            </a:r>
            <a:br>
              <a:rPr lang="en-US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the earth will be full of the knowledge of the </a:t>
            </a:r>
            <a:r>
              <a:rPr lang="en-US" i="1" kern="100" cap="small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i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as the waters cover the sea.</a:t>
            </a:r>
            <a:endParaRPr lang="en-US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40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613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0D52-3EC4-E836-2E1D-DC9201F41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84761" y="132080"/>
            <a:ext cx="8435135" cy="1944415"/>
          </a:xfrm>
        </p:spPr>
        <p:txBody>
          <a:bodyPr>
            <a:noAutofit/>
          </a:bodyPr>
          <a:lstStyle/>
          <a:p>
            <a:pPr marL="1028700" marR="0" lvl="1" indent="-57150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Why, as human beings, do we see the world in such different and polarizing ways? </a:t>
            </a:r>
            <a:br>
              <a:rPr lang="en-US" sz="400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00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00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9759F16-F289-EC9D-E62A-4B38BC229218}"/>
              </a:ext>
            </a:extLst>
          </p:cNvPr>
          <p:cNvSpPr txBox="1">
            <a:spLocks/>
          </p:cNvSpPr>
          <p:nvPr/>
        </p:nvSpPr>
        <p:spPr>
          <a:xfrm>
            <a:off x="177511" y="1818289"/>
            <a:ext cx="8435135" cy="1944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028700" lvl="1" indent="-571500" defTabSz="914400" fontAlgn="base">
              <a:buFont typeface="Arial" panose="020B0604020202020204" pitchFamily="34" charset="0"/>
              <a:buChar char="•"/>
            </a:pPr>
            <a:r>
              <a:rPr lang="en-US" sz="4000" kern="0" dirty="0">
                <a:solidFill>
                  <a:srgbClr val="555555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How us/them and ingroup/outgroup clustering is innate to being human and also dangerous for the future of humanity.</a:t>
            </a:r>
            <a:br>
              <a:rPr lang="en-US" sz="4000" kern="0" dirty="0">
                <a:solidFill>
                  <a:srgbClr val="55555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000" kern="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E558B31-71B7-3D84-4AAB-73A92694C14E}"/>
              </a:ext>
            </a:extLst>
          </p:cNvPr>
          <p:cNvSpPr txBox="1">
            <a:spLocks/>
          </p:cNvSpPr>
          <p:nvPr/>
        </p:nvSpPr>
        <p:spPr>
          <a:xfrm>
            <a:off x="1142944" y="4729655"/>
            <a:ext cx="8177632" cy="21283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028700" lvl="1" indent="-571500" defTabSz="914400" fontAlgn="base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Why do the differences in our moral make-up incline us to different world views?</a:t>
            </a:r>
            <a:br>
              <a:rPr lang="en-US" sz="4000" dirty="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4000" kern="0" dirty="0"/>
          </a:p>
        </p:txBody>
      </p:sp>
    </p:spTree>
    <p:extLst>
      <p:ext uri="{BB962C8B-B14F-4D97-AF65-F5344CB8AC3E}">
        <p14:creationId xmlns:p14="http://schemas.microsoft.com/office/powerpoint/2010/main" val="848638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1DAA492-8023-9250-5C7D-11305EC28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6854" y="549634"/>
            <a:ext cx="3589534" cy="556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FE5A0B-A8C6-6884-8E65-368694493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612" y="551815"/>
            <a:ext cx="3589534" cy="552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69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1DAA492-8023-9250-5C7D-11305EC28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6854" y="549634"/>
            <a:ext cx="3589534" cy="556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C4BE3C8-2986-8984-1799-A63FECFE1F19}"/>
              </a:ext>
            </a:extLst>
          </p:cNvPr>
          <p:cNvSpPr txBox="1">
            <a:spLocks/>
          </p:cNvSpPr>
          <p:nvPr/>
        </p:nvSpPr>
        <p:spPr>
          <a:xfrm>
            <a:off x="6480313" y="675605"/>
            <a:ext cx="4944972" cy="477103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u="sng" dirty="0">
                <a:solidFill>
                  <a:srgbClr val="111111"/>
                </a:solidFill>
                <a:latin typeface="verdana" panose="020B0604030504040204" pitchFamily="34" charset="0"/>
              </a:rPr>
              <a:t>The Power of Us: </a:t>
            </a:r>
            <a:r>
              <a:rPr lang="en-US" dirty="0">
                <a:solidFill>
                  <a:srgbClr val="111111"/>
                </a:solidFill>
                <a:latin typeface="verdana" panose="020B0604030504040204" pitchFamily="34" charset="0"/>
              </a:rPr>
              <a:t>Harnessing Our Shared Identities to Improve Performance, Increase Cooperation, and Promote Social Harmony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12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EF2A5-3DC4-B2C3-18C0-C132E30B8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105" y="417444"/>
            <a:ext cx="9342783" cy="1320800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Linux Libertine"/>
              </a:rPr>
              <a:t>Asch conformity experiments</a:t>
            </a:r>
            <a:br>
              <a:rPr lang="en-US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en-US" dirty="0"/>
          </a:p>
        </p:txBody>
      </p:sp>
      <p:pic>
        <p:nvPicPr>
          <p:cNvPr id="4098" name="Picture 2" descr="undefined">
            <a:extLst>
              <a:ext uri="{FF2B5EF4-FFF2-40B4-BE49-F238E27FC236}">
                <a16:creationId xmlns:a16="http://schemas.microsoft.com/office/drawing/2014/main" id="{3F71D41F-9364-ACD0-9EE1-F6CE44ECC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43" y="1214316"/>
            <a:ext cx="6879545" cy="564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89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4BE3C8-2986-8984-1799-A63FECFE1F19}"/>
              </a:ext>
            </a:extLst>
          </p:cNvPr>
          <p:cNvSpPr txBox="1">
            <a:spLocks/>
          </p:cNvSpPr>
          <p:nvPr/>
        </p:nvSpPr>
        <p:spPr>
          <a:xfrm>
            <a:off x="6480313" y="675605"/>
            <a:ext cx="4944972" cy="4771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B137E1A7-4A36-DFF1-9FD2-D302F9653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783" y="480060"/>
            <a:ext cx="3636175" cy="5594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4FED88-6DD8-EE4A-2A15-D947F326AF0F}"/>
              </a:ext>
            </a:extLst>
          </p:cNvPr>
          <p:cNvSpPr txBox="1"/>
          <p:nvPr/>
        </p:nvSpPr>
        <p:spPr>
          <a:xfrm>
            <a:off x="5431414" y="1058102"/>
            <a:ext cx="4375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0" i="0" dirty="0">
                <a:solidFill>
                  <a:srgbClr val="0F1111"/>
                </a:solidFill>
                <a:effectLst/>
                <a:latin typeface="Amazon Ember"/>
              </a:rPr>
              <a:t>The Righteous Mind: </a:t>
            </a:r>
          </a:p>
          <a:p>
            <a:pPr algn="l"/>
            <a:r>
              <a:rPr lang="en-US" sz="3600" b="0" i="0" dirty="0">
                <a:solidFill>
                  <a:srgbClr val="0F1111"/>
                </a:solidFill>
                <a:effectLst/>
                <a:latin typeface="Amazon Ember"/>
              </a:rPr>
              <a:t>Why Good People Are Divided by </a:t>
            </a:r>
          </a:p>
          <a:p>
            <a:pPr algn="l"/>
            <a:r>
              <a:rPr lang="en-US" sz="3600" b="0" i="0" dirty="0">
                <a:solidFill>
                  <a:srgbClr val="0F1111"/>
                </a:solidFill>
                <a:effectLst/>
                <a:latin typeface="Amazon Ember"/>
              </a:rPr>
              <a:t>Politics and Religion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CCA113-6325-F2AE-0E22-807CFCFC064B}"/>
              </a:ext>
            </a:extLst>
          </p:cNvPr>
          <p:cNvSpPr txBox="1"/>
          <p:nvPr/>
        </p:nvSpPr>
        <p:spPr>
          <a:xfrm>
            <a:off x="3364396" y="3244334"/>
            <a:ext cx="67287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11111"/>
                </a:solidFill>
                <a:latin typeface="verdana" panose="020B0604030504040204" pitchFamily="34" charset="0"/>
              </a:rPr>
              <a:t>Harnessing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6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Moral Foundation Theory and Biblical Ethics – Curious Christian">
            <a:extLst>
              <a:ext uri="{FF2B5EF4-FFF2-40B4-BE49-F238E27FC236}">
                <a16:creationId xmlns:a16="http://schemas.microsoft.com/office/drawing/2014/main" id="{205D91F7-4F9D-DA29-003B-8AA17B881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90" y="1567247"/>
            <a:ext cx="10830978" cy="361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38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21A1-3F43-369E-0C4B-C4931BCB9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Some Next Steps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2FE1EC-C57B-5C66-C7DF-580631563D7D}"/>
              </a:ext>
            </a:extLst>
          </p:cNvPr>
          <p:cNvSpPr txBox="1"/>
          <p:nvPr/>
        </p:nvSpPr>
        <p:spPr>
          <a:xfrm>
            <a:off x="1400175" y="1231642"/>
            <a:ext cx="611505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Today’s divides are all  part of being human – it is our human family for better and worse.  So, encourage you to read these 2 books.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073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21A1-3F43-369E-0C4B-C4931BCB9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Some Next Steps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2FE1EC-C57B-5C66-C7DF-580631563D7D}"/>
              </a:ext>
            </a:extLst>
          </p:cNvPr>
          <p:cNvSpPr txBox="1"/>
          <p:nvPr/>
        </p:nvSpPr>
        <p:spPr>
          <a:xfrm>
            <a:off x="1657350" y="1685270"/>
            <a:ext cx="755950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Become part of the growing grassroots movements that are lifting up a common universal vision. </a:t>
            </a:r>
          </a:p>
          <a:p>
            <a:endParaRPr lang="en-US" sz="40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Without a vision the people will perish. 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8873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1560</TotalTime>
  <Words>401</Words>
  <Application>Microsoft Macintosh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Amazon Ember</vt:lpstr>
      <vt:lpstr>Arial</vt:lpstr>
      <vt:lpstr>Calibri</vt:lpstr>
      <vt:lpstr>Linux Libertine</vt:lpstr>
      <vt:lpstr>Times New Roman</vt:lpstr>
      <vt:lpstr>Trebuchet MS</vt:lpstr>
      <vt:lpstr>verdana</vt:lpstr>
      <vt:lpstr>Wingdings 3</vt:lpstr>
      <vt:lpstr>Facet</vt:lpstr>
      <vt:lpstr>Understanding Polarization  from  Social Science Frameworks </vt:lpstr>
      <vt:lpstr>Why, as human beings, do we see the world in such different and polarizing ways?     </vt:lpstr>
      <vt:lpstr>PowerPoint Presentation</vt:lpstr>
      <vt:lpstr>PowerPoint Presentation</vt:lpstr>
      <vt:lpstr>Asch conformity experiments </vt:lpstr>
      <vt:lpstr>PowerPoint Presentation</vt:lpstr>
      <vt:lpstr>PowerPoint Presentation</vt:lpstr>
      <vt:lpstr>Some Next Steps</vt:lpstr>
      <vt:lpstr>Some Next Steps</vt:lpstr>
      <vt:lpstr>Some Next Steps</vt:lpstr>
      <vt:lpstr>THE FLOURISHING FOR ALL FUND    </vt:lpstr>
      <vt:lpstr>Why - THE DIFFUSIIN OF INNOVATION </vt:lpstr>
      <vt:lpstr> WHY – ITS AN OLD -NEW – BOLD VISION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Florishing of All Possible? </dc:title>
  <dc:creator>graham hart</dc:creator>
  <cp:lastModifiedBy>graham hart</cp:lastModifiedBy>
  <cp:revision>5</cp:revision>
  <dcterms:created xsi:type="dcterms:W3CDTF">2023-07-09T16:33:32Z</dcterms:created>
  <dcterms:modified xsi:type="dcterms:W3CDTF">2023-07-11T15:50:38Z</dcterms:modified>
</cp:coreProperties>
</file>